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4" r:id="rId46"/>
    <p:sldId id="288" r:id="rId47"/>
    <p:sldId id="289" r:id="rId48"/>
    <p:sldId id="320" r:id="rId49"/>
    <p:sldId id="274" r:id="rId50"/>
    <p:sldId id="33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4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48407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vide6600/IBM-Applied-Data-Science-Capstone/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vide6600/IBM-Applied-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vide6600/IBM-Applied-Data-Science-Capstone/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avide6600/IBM-Applied-Data-Science-Capstone/blob/main/jupyter-labs-eda-sql-sqllite.ipynb" TargetMode="External"/><Relationship Id="rId4" Type="http://schemas.openxmlformats.org/officeDocument/2006/relationships/hyperlink" Target="https://github.com/davide6600/IBM-Applied-Data-Science-Capstone/blob/main/jupyter-labs-eda-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vide6600/IBM-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vide6600/IBM-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avide6600/IBM-Applied-Data-Science-Capstone/blob/main/spacex_dash_app.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avide6600/IBM-Applied-Data-Science-Capstone/blob/main/SpaceX_Machine_Learning_Predic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vide6600/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avide6600/IBM-Applied-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Davide De Carlo</a:t>
            </a:r>
          </a:p>
          <a:p>
            <a:r>
              <a:rPr lang="en-US" dirty="0">
                <a:solidFill>
                  <a:schemeClr val="bg2"/>
                </a:solidFill>
                <a:latin typeface="Abadi" panose="020B0604020104020204" pitchFamily="34" charset="0"/>
                <a:ea typeface="SF Pro" pitchFamily="2" charset="0"/>
                <a:cs typeface="SF Pro" pitchFamily="2" charset="0"/>
              </a:rPr>
              <a:t>08 June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74235"/>
            <a:ext cx="6835172" cy="4351338"/>
          </a:xfrm>
          <a:prstGeom prst="rect">
            <a:avLst/>
          </a:prstGeom>
        </p:spPr>
        <p:txBody>
          <a:bodyPr/>
          <a:lstStyle/>
          <a:p>
            <a:pPr marL="342900" indent="-342900">
              <a:buFont typeface="+mj-lt"/>
              <a:buAutoNum type="arabicPeriod"/>
            </a:pPr>
            <a:r>
              <a:rPr lang="en-US" sz="1800" dirty="0">
                <a:solidFill>
                  <a:schemeClr val="accent3">
                    <a:lumMod val="25000"/>
                  </a:schemeClr>
                </a:solidFill>
                <a:latin typeface="Abadi" panose="020B0604020104020204" pitchFamily="34" charset="0"/>
              </a:rPr>
              <a:t>Loaded previously acquired data into a data frame.</a:t>
            </a:r>
          </a:p>
          <a:p>
            <a:pPr marL="342900" indent="-342900">
              <a:buFont typeface="+mj-lt"/>
              <a:buAutoNum type="arabicPeriod"/>
            </a:pPr>
            <a:r>
              <a:rPr lang="en-US" sz="1800" dirty="0">
                <a:solidFill>
                  <a:schemeClr val="accent3">
                    <a:lumMod val="25000"/>
                  </a:schemeClr>
                </a:solidFill>
                <a:latin typeface="Abadi" panose="020B0604020104020204" pitchFamily="34" charset="0"/>
              </a:rPr>
              <a:t>Converted mission outcome text values into a fixed "Class" category (0 for fail, 1 for success) and added a new column.</a:t>
            </a:r>
          </a:p>
          <a:p>
            <a:pPr marL="342900" indent="-342900">
              <a:buFont typeface="+mj-lt"/>
              <a:buAutoNum type="arabicPeriod"/>
            </a:pPr>
            <a:r>
              <a:rPr lang="en-US" sz="1800" dirty="0">
                <a:solidFill>
                  <a:schemeClr val="accent3">
                    <a:lumMod val="25000"/>
                  </a:schemeClr>
                </a:solidFill>
                <a:latin typeface="Abadi" panose="020B0604020104020204" pitchFamily="34" charset="0"/>
              </a:rPr>
              <a:t>Processed data using Pandas:</a:t>
            </a:r>
          </a:p>
          <a:p>
            <a:pPr marL="0" indent="0">
              <a:buNone/>
            </a:pPr>
            <a:r>
              <a:rPr lang="en-US" sz="1800" dirty="0">
                <a:solidFill>
                  <a:schemeClr val="accent3">
                    <a:lumMod val="25000"/>
                  </a:schemeClr>
                </a:solidFill>
                <a:latin typeface="Abadi" panose="020B0604020104020204" pitchFamily="34" charset="0"/>
              </a:rPr>
              <a:t>Calculated the number of launches for each site.</a:t>
            </a:r>
          </a:p>
          <a:p>
            <a:pPr marL="0" indent="0">
              <a:buNone/>
            </a:pPr>
            <a:r>
              <a:rPr lang="en-US" sz="1800" dirty="0">
                <a:solidFill>
                  <a:schemeClr val="accent3">
                    <a:lumMod val="25000"/>
                  </a:schemeClr>
                </a:solidFill>
                <a:latin typeface="Abadi" panose="020B0604020104020204" pitchFamily="34" charset="0"/>
              </a:rPr>
              <a:t>Determined the number and occurrence of different orbits.</a:t>
            </a:r>
          </a:p>
          <a:p>
            <a:pPr marL="0" indent="0">
              <a:buNone/>
            </a:pPr>
            <a:r>
              <a:rPr lang="en-US" sz="1800" dirty="0">
                <a:solidFill>
                  <a:schemeClr val="accent3">
                    <a:lumMod val="25000"/>
                  </a:schemeClr>
                </a:solidFill>
                <a:latin typeface="Abadi" panose="020B0604020104020204" pitchFamily="34" charset="0"/>
              </a:rPr>
              <a:t>Replaced missing data in critical columns with the average of existing data.</a:t>
            </a:r>
          </a:p>
          <a:p>
            <a:pPr marL="0" indent="0">
              <a:buNone/>
            </a:pPr>
            <a:endParaRPr lang="en-US" sz="1800" dirty="0">
              <a:solidFill>
                <a:schemeClr val="accent3">
                  <a:lumMod val="25000"/>
                </a:schemeClr>
              </a:solidFill>
              <a:latin typeface="Abadi" panose="020B0604020104020204" pitchFamily="34" charset="0"/>
            </a:endParaRPr>
          </a:p>
          <a:p>
            <a:pPr marL="0" indent="0">
              <a:buNone/>
            </a:pPr>
            <a:r>
              <a:rPr lang="en-US" sz="1800" dirty="0">
                <a:solidFill>
                  <a:schemeClr val="accent3">
                    <a:lumMod val="25000"/>
                  </a:schemeClr>
                </a:solidFill>
                <a:latin typeface="Abadi" panose="020B0604020104020204" pitchFamily="34" charset="0"/>
              </a:rPr>
              <a:t>The processed data is now prepared for further analysis.</a:t>
            </a:r>
          </a:p>
          <a:p>
            <a:pPr marL="0" indent="0">
              <a:buNone/>
            </a:pPr>
            <a:endParaRPr lang="en-US" sz="1800" dirty="0">
              <a:solidFill>
                <a:schemeClr val="accent3">
                  <a:lumMod val="25000"/>
                </a:schemeClr>
              </a:solidFill>
              <a:latin typeface="Abadi" panose="020B0604020104020204" pitchFamily="34" charset="0"/>
              <a:hlinkClick r:id="rId3"/>
            </a:endParaRPr>
          </a:p>
          <a:p>
            <a:pPr marL="0" indent="0">
              <a:buNone/>
            </a:pPr>
            <a:r>
              <a:rPr lang="en-US" sz="1800" dirty="0">
                <a:solidFill>
                  <a:schemeClr val="accent3">
                    <a:lumMod val="25000"/>
                  </a:schemeClr>
                </a:solidFill>
                <a:latin typeface="Abadi" panose="020B0604020104020204" pitchFamily="34" charset="0"/>
                <a:hlinkClick r:id="rId3"/>
              </a:rPr>
              <a:t>Data Wrangling [</a:t>
            </a:r>
            <a:r>
              <a:rPr lang="en-US" sz="1800" dirty="0" err="1">
                <a:solidFill>
                  <a:schemeClr val="accent3">
                    <a:lumMod val="25000"/>
                  </a:schemeClr>
                </a:solidFill>
                <a:latin typeface="Abadi" panose="020B0604020104020204" pitchFamily="34" charset="0"/>
                <a:hlinkClick r:id="rId3"/>
              </a:rPr>
              <a:t>github</a:t>
            </a:r>
            <a:r>
              <a:rPr lang="en-US" sz="1800" dirty="0">
                <a:solidFill>
                  <a:schemeClr val="accent3">
                    <a:lumMod val="25000"/>
                  </a:schemeClr>
                </a:solidFill>
                <a:latin typeface="Abadi" panose="020B0604020104020204" pitchFamily="34" charset="0"/>
                <a:hlinkClick r:id="rId3"/>
              </a:rPr>
              <a:t>]</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456ECD3-355C-BEC8-C0B6-51F589F441E4}"/>
              </a:ext>
            </a:extLst>
          </p:cNvPr>
          <p:cNvSpPr/>
          <p:nvPr/>
        </p:nvSpPr>
        <p:spPr>
          <a:xfrm>
            <a:off x="8371904" y="1917613"/>
            <a:ext cx="2554590" cy="90155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600" dirty="0">
                <a:solidFill>
                  <a:schemeClr val="accent3">
                    <a:lumMod val="25000"/>
                  </a:schemeClr>
                </a:solidFill>
                <a:latin typeface="Abadi" panose="020B0604020104020204" pitchFamily="34" charset="0"/>
              </a:rPr>
              <a:t>Loaded data into a data frame</a:t>
            </a:r>
          </a:p>
        </p:txBody>
      </p:sp>
      <p:sp>
        <p:nvSpPr>
          <p:cNvPr id="3" name="Rectangle 2">
            <a:extLst>
              <a:ext uri="{FF2B5EF4-FFF2-40B4-BE49-F238E27FC236}">
                <a16:creationId xmlns:a16="http://schemas.microsoft.com/office/drawing/2014/main" id="{BCB69F33-BD8C-BE50-4C92-031EA699662C}"/>
              </a:ext>
            </a:extLst>
          </p:cNvPr>
          <p:cNvSpPr/>
          <p:nvPr/>
        </p:nvSpPr>
        <p:spPr>
          <a:xfrm>
            <a:off x="8498184" y="3282109"/>
            <a:ext cx="2302030" cy="90155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Converted mission outcome into a fixed "Class" category</a:t>
            </a:r>
          </a:p>
        </p:txBody>
      </p:sp>
      <p:sp>
        <p:nvSpPr>
          <p:cNvPr id="6" name="Rectangle 5">
            <a:extLst>
              <a:ext uri="{FF2B5EF4-FFF2-40B4-BE49-F238E27FC236}">
                <a16:creationId xmlns:a16="http://schemas.microsoft.com/office/drawing/2014/main" id="{4FE761B7-4979-0278-52CE-269C81B45324}"/>
              </a:ext>
            </a:extLst>
          </p:cNvPr>
          <p:cNvSpPr/>
          <p:nvPr/>
        </p:nvSpPr>
        <p:spPr>
          <a:xfrm>
            <a:off x="8576956" y="4756843"/>
            <a:ext cx="2152066" cy="73435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Processed data using Pandas</a:t>
            </a:r>
          </a:p>
        </p:txBody>
      </p:sp>
      <p:cxnSp>
        <p:nvCxnSpPr>
          <p:cNvPr id="9" name="Straight Arrow Connector 8">
            <a:extLst>
              <a:ext uri="{FF2B5EF4-FFF2-40B4-BE49-F238E27FC236}">
                <a16:creationId xmlns:a16="http://schemas.microsoft.com/office/drawing/2014/main" id="{64A82AC6-909A-1C54-9CA9-28FD6E7308FD}"/>
              </a:ext>
            </a:extLst>
          </p:cNvPr>
          <p:cNvCxnSpPr>
            <a:cxnSpLocks/>
          </p:cNvCxnSpPr>
          <p:nvPr/>
        </p:nvCxnSpPr>
        <p:spPr>
          <a:xfrm>
            <a:off x="9633698" y="2819167"/>
            <a:ext cx="0" cy="462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84B768-2496-3144-EA0F-16BBDAB6E0D8}"/>
              </a:ext>
            </a:extLst>
          </p:cNvPr>
          <p:cNvCxnSpPr>
            <a:cxnSpLocks/>
          </p:cNvCxnSpPr>
          <p:nvPr/>
        </p:nvCxnSpPr>
        <p:spPr>
          <a:xfrm>
            <a:off x="9649199" y="4162245"/>
            <a:ext cx="0" cy="643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2070"/>
            <a:ext cx="9745589" cy="4351338"/>
          </a:xfrm>
          <a:prstGeom prst="rect">
            <a:avLst/>
          </a:prstGeom>
        </p:spPr>
        <p:txBody>
          <a:bodyPr lIns="91440" tIns="45720" rIns="91440" bIns="45720" anchor="t"/>
          <a:lstStyle/>
          <a:p>
            <a:pPr marL="0" indent="0">
              <a:lnSpc>
                <a:spcPct val="100000"/>
              </a:lnSpc>
              <a:spcBef>
                <a:spcPts val="1400"/>
              </a:spcBef>
              <a:buNone/>
            </a:pPr>
            <a:r>
              <a:rPr lang="en-US" sz="1600" b="1" dirty="0">
                <a:solidFill>
                  <a:schemeClr val="accent3">
                    <a:lumMod val="25000"/>
                  </a:schemeClr>
                </a:solidFill>
                <a:latin typeface="Abadi"/>
              </a:rPr>
              <a:t>Scatter Charts</a:t>
            </a:r>
            <a:endParaRPr lang="en-US" sz="1600" dirty="0">
              <a:solidFill>
                <a:schemeClr val="accent3">
                  <a:lumMod val="25000"/>
                </a:schemeClr>
              </a:solidFill>
              <a:latin typeface="Abadi"/>
            </a:endParaRPr>
          </a:p>
          <a:p>
            <a:pPr marL="0" indent="0">
              <a:lnSpc>
                <a:spcPct val="100000"/>
              </a:lnSpc>
              <a:spcBef>
                <a:spcPts val="1400"/>
              </a:spcBef>
              <a:buNone/>
            </a:pPr>
            <a:r>
              <a:rPr lang="en-US" sz="1600" dirty="0">
                <a:solidFill>
                  <a:schemeClr val="accent3">
                    <a:lumMod val="25000"/>
                  </a:schemeClr>
                </a:solidFill>
                <a:latin typeface="Abadi"/>
              </a:rPr>
              <a:t>Flight Number vs. Launch Site: Identify successful launch sites and observe trends over time.</a:t>
            </a:r>
          </a:p>
          <a:p>
            <a:pPr marL="0" indent="0">
              <a:lnSpc>
                <a:spcPct val="100000"/>
              </a:lnSpc>
              <a:spcBef>
                <a:spcPts val="1400"/>
              </a:spcBef>
              <a:buNone/>
            </a:pPr>
            <a:r>
              <a:rPr lang="en-US" sz="1600" dirty="0">
                <a:solidFill>
                  <a:schemeClr val="accent3">
                    <a:lumMod val="25000"/>
                  </a:schemeClr>
                </a:solidFill>
                <a:latin typeface="Abadi"/>
              </a:rPr>
              <a:t>Payload vs. Launch Site: Determine launch site requirements based on payload weight.</a:t>
            </a:r>
          </a:p>
          <a:p>
            <a:pPr marL="0" indent="0">
              <a:lnSpc>
                <a:spcPct val="100000"/>
              </a:lnSpc>
              <a:spcBef>
                <a:spcPts val="1400"/>
              </a:spcBef>
              <a:buNone/>
            </a:pPr>
            <a:r>
              <a:rPr lang="en-US" sz="1600" dirty="0">
                <a:solidFill>
                  <a:schemeClr val="accent3">
                    <a:lumMod val="25000"/>
                  </a:schemeClr>
                </a:solidFill>
                <a:latin typeface="Abadi"/>
              </a:rPr>
              <a:t>Flight Number vs. Orbit Type: Analyze mission outcome by orbit type over time.</a:t>
            </a:r>
          </a:p>
          <a:p>
            <a:pPr marL="0" indent="0">
              <a:lnSpc>
                <a:spcPct val="100000"/>
              </a:lnSpc>
              <a:spcBef>
                <a:spcPts val="1400"/>
              </a:spcBef>
              <a:buNone/>
            </a:pPr>
            <a:r>
              <a:rPr lang="en-US" sz="1600" dirty="0">
                <a:solidFill>
                  <a:schemeClr val="accent3">
                    <a:lumMod val="25000"/>
                  </a:schemeClr>
                </a:solidFill>
                <a:latin typeface="Abadi"/>
              </a:rPr>
              <a:t>Payload vs. Orbit Type: Investigate if payload weight influences optimal orbit.</a:t>
            </a:r>
          </a:p>
          <a:p>
            <a:pPr marL="0" indent="0">
              <a:lnSpc>
                <a:spcPct val="100000"/>
              </a:lnSpc>
              <a:spcBef>
                <a:spcPts val="1400"/>
              </a:spcBef>
              <a:buNone/>
            </a:pPr>
            <a:endParaRPr lang="en-US" sz="1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5326D90C-9C91-0A86-20F6-3833BED2E311}"/>
              </a:ext>
            </a:extLst>
          </p:cNvPr>
          <p:cNvSpPr txBox="1"/>
          <p:nvPr/>
        </p:nvSpPr>
        <p:spPr>
          <a:xfrm>
            <a:off x="6027811" y="4060278"/>
            <a:ext cx="4487789" cy="1102866"/>
          </a:xfrm>
          <a:prstGeom prst="rect">
            <a:avLst/>
          </a:prstGeom>
          <a:noFill/>
        </p:spPr>
        <p:txBody>
          <a:bodyPr wrap="square">
            <a:spAutoFit/>
          </a:bodyPr>
          <a:lstStyle/>
          <a:p>
            <a:pPr marL="0" indent="0">
              <a:lnSpc>
                <a:spcPct val="100000"/>
              </a:lnSpc>
              <a:spcBef>
                <a:spcPts val="1400"/>
              </a:spcBef>
              <a:buNone/>
            </a:pPr>
            <a:r>
              <a:rPr lang="en-US" sz="1800" b="1" dirty="0">
                <a:solidFill>
                  <a:schemeClr val="accent3">
                    <a:lumMod val="25000"/>
                  </a:schemeClr>
                </a:solidFill>
                <a:latin typeface="Abadi"/>
              </a:rPr>
              <a:t>Line Chart:</a:t>
            </a:r>
          </a:p>
          <a:p>
            <a:pPr>
              <a:spcBef>
                <a:spcPts val="1400"/>
              </a:spcBef>
            </a:pPr>
            <a:r>
              <a:rPr lang="en-US" sz="1800" dirty="0">
                <a:solidFill>
                  <a:schemeClr val="accent3">
                    <a:lumMod val="25000"/>
                  </a:schemeClr>
                </a:solidFill>
                <a:latin typeface="Abadi"/>
              </a:rPr>
              <a:t>Launch Success Trend: Track the yearly trend of average success rates</a:t>
            </a:r>
            <a:r>
              <a:rPr lang="en-US" dirty="0">
                <a:solidFill>
                  <a:schemeClr val="accent3">
                    <a:lumMod val="25000"/>
                  </a:schemeClr>
                </a:solidFill>
                <a:latin typeface="Abadi"/>
              </a:rPr>
              <a:t>.</a:t>
            </a:r>
            <a:endParaRPr lang="en-US" sz="1800" dirty="0">
              <a:solidFill>
                <a:schemeClr val="accent3">
                  <a:lumMod val="25000"/>
                </a:schemeClr>
              </a:solidFill>
              <a:latin typeface="Abadi"/>
            </a:endParaRPr>
          </a:p>
        </p:txBody>
      </p:sp>
      <p:sp>
        <p:nvSpPr>
          <p:cNvPr id="8" name="TextBox 7">
            <a:extLst>
              <a:ext uri="{FF2B5EF4-FFF2-40B4-BE49-F238E27FC236}">
                <a16:creationId xmlns:a16="http://schemas.microsoft.com/office/drawing/2014/main" id="{2E445F4C-48B3-E2A8-E25E-8A1EDCC6A3F3}"/>
              </a:ext>
            </a:extLst>
          </p:cNvPr>
          <p:cNvSpPr txBox="1"/>
          <p:nvPr/>
        </p:nvSpPr>
        <p:spPr>
          <a:xfrm>
            <a:off x="770011" y="4062139"/>
            <a:ext cx="4315428" cy="1102866"/>
          </a:xfrm>
          <a:prstGeom prst="rect">
            <a:avLst/>
          </a:prstGeom>
          <a:noFill/>
        </p:spPr>
        <p:txBody>
          <a:bodyPr wrap="square">
            <a:spAutoFit/>
          </a:bodyPr>
          <a:lstStyle/>
          <a:p>
            <a:pPr marL="0" indent="0">
              <a:lnSpc>
                <a:spcPct val="100000"/>
              </a:lnSpc>
              <a:spcBef>
                <a:spcPts val="1400"/>
              </a:spcBef>
              <a:buNone/>
            </a:pPr>
            <a:r>
              <a:rPr lang="en-US" sz="1800" b="1" dirty="0">
                <a:solidFill>
                  <a:schemeClr val="accent3">
                    <a:lumMod val="25000"/>
                  </a:schemeClr>
                </a:solidFill>
                <a:latin typeface="Abadi"/>
              </a:rPr>
              <a:t>Bar Chart:</a:t>
            </a:r>
          </a:p>
          <a:p>
            <a:pPr marL="0" indent="0">
              <a:lnSpc>
                <a:spcPct val="100000"/>
              </a:lnSpc>
              <a:spcBef>
                <a:spcPts val="1400"/>
              </a:spcBef>
              <a:buNone/>
            </a:pPr>
            <a:r>
              <a:rPr lang="en-US" sz="1800" dirty="0">
                <a:solidFill>
                  <a:schemeClr val="accent3">
                    <a:lumMod val="25000"/>
                  </a:schemeClr>
                </a:solidFill>
                <a:latin typeface="Abadi"/>
              </a:rPr>
              <a:t>Orbit vs. Success Rate: Determine which orbits have higher success rates.</a:t>
            </a:r>
          </a:p>
        </p:txBody>
      </p:sp>
      <p:sp>
        <p:nvSpPr>
          <p:cNvPr id="10" name="TextBox 9">
            <a:extLst>
              <a:ext uri="{FF2B5EF4-FFF2-40B4-BE49-F238E27FC236}">
                <a16:creationId xmlns:a16="http://schemas.microsoft.com/office/drawing/2014/main" id="{CD8EA189-6A15-DF92-CB90-0BE1754BD8B4}"/>
              </a:ext>
            </a:extLst>
          </p:cNvPr>
          <p:cNvSpPr txBox="1"/>
          <p:nvPr/>
        </p:nvSpPr>
        <p:spPr>
          <a:xfrm>
            <a:off x="770011" y="5562849"/>
            <a:ext cx="8600472" cy="369332"/>
          </a:xfrm>
          <a:prstGeom prst="rect">
            <a:avLst/>
          </a:prstGeom>
          <a:noFill/>
        </p:spPr>
        <p:txBody>
          <a:bodyPr wrap="square">
            <a:spAutoFit/>
          </a:bodyPr>
          <a:lstStyle/>
          <a:p>
            <a:pPr>
              <a:spcBef>
                <a:spcPts val="1400"/>
              </a:spcBef>
            </a:pPr>
            <a:r>
              <a:rPr lang="en-US" dirty="0">
                <a:solidFill>
                  <a:schemeClr val="accent3">
                    <a:lumMod val="25000"/>
                  </a:schemeClr>
                </a:solidFill>
                <a:latin typeface="Abadi"/>
                <a:hlinkClick r:id="rId3"/>
              </a:rPr>
              <a:t>EDA with Data Visualization [</a:t>
            </a:r>
            <a:r>
              <a:rPr lang="en-US" dirty="0" err="1">
                <a:solidFill>
                  <a:schemeClr val="accent3">
                    <a:lumMod val="25000"/>
                  </a:schemeClr>
                </a:solidFill>
                <a:latin typeface="Abadi"/>
                <a:hlinkClick r:id="rId3"/>
              </a:rPr>
              <a:t>github</a:t>
            </a:r>
            <a:r>
              <a:rPr lang="en-US" dirty="0">
                <a:solidFill>
                  <a:schemeClr val="accent3">
                    <a:lumMod val="25000"/>
                  </a:schemeClr>
                </a:solidFill>
                <a:latin typeface="Abadi"/>
                <a:hlinkClick r:id="rId3"/>
              </a:rPr>
              <a:t>]</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3AB4FB39-C229-C47D-1BFF-2D85458D7107}"/>
              </a:ext>
            </a:extLst>
          </p:cNvPr>
          <p:cNvSpPr txBox="1">
            <a:spLocks/>
          </p:cNvSpPr>
          <p:nvPr/>
        </p:nvSpPr>
        <p:spPr>
          <a:xfrm>
            <a:off x="7053189" y="3238284"/>
            <a:ext cx="4368800" cy="29881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accent3">
                    <a:lumMod val="25000"/>
                  </a:schemeClr>
                </a:solidFill>
                <a:latin typeface="Abadi" panose="020B0604020104020204" pitchFamily="34" charset="0"/>
              </a:rPr>
              <a:t>Display:</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Names of unique launch sites</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5 records where launch site begins with ‘CCA’</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Total payload mass carried by boosters launched by NASA (CRS)</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Average payload mass carried by booster version F9 v1.1.</a:t>
            </a: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3"/>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3"/>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3"/>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3"/>
            </a:endParaRPr>
          </a:p>
        </p:txBody>
      </p:sp>
      <p:sp>
        <p:nvSpPr>
          <p:cNvPr id="7" name="TextBox 6">
            <a:extLst>
              <a:ext uri="{FF2B5EF4-FFF2-40B4-BE49-F238E27FC236}">
                <a16:creationId xmlns:a16="http://schemas.microsoft.com/office/drawing/2014/main" id="{43BA2B90-E88C-D4D8-84CE-D7003159D021}"/>
              </a:ext>
            </a:extLst>
          </p:cNvPr>
          <p:cNvSpPr txBox="1"/>
          <p:nvPr/>
        </p:nvSpPr>
        <p:spPr>
          <a:xfrm>
            <a:off x="770011" y="1621270"/>
            <a:ext cx="6123972" cy="4524315"/>
          </a:xfrm>
          <a:prstGeom prst="rect">
            <a:avLst/>
          </a:prstGeom>
          <a:noFill/>
        </p:spPr>
        <p:txBody>
          <a:bodyPr wrap="square">
            <a:spAutoFit/>
          </a:bodyPr>
          <a:lstStyle/>
          <a:p>
            <a:pPr marL="0" indent="0">
              <a:buFont typeface="Arial" panose="020B0604020202020204" pitchFamily="34" charset="0"/>
              <a:buNone/>
            </a:pPr>
            <a:r>
              <a:rPr lang="en-US" sz="1600" b="1" dirty="0">
                <a:solidFill>
                  <a:schemeClr val="accent3">
                    <a:lumMod val="25000"/>
                  </a:schemeClr>
                </a:solidFill>
                <a:latin typeface="Abadi" panose="020B0604020104020204" pitchFamily="34" charset="0"/>
              </a:rPr>
              <a:t>List:</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Date of first successful landing on ground pad</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Names of boosters which had success landing on drone ship and have payload mass greater than 4,000 but less than 6,000</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Total number of successful and failed missions</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Names of booster versions which have carried the max payload</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Failed landing outcomes on drone ship, their booster version and launch site for the months in the year 2015</a:t>
            </a:r>
          </a:p>
          <a:p>
            <a:pPr marL="0" indent="0">
              <a:buFont typeface="Arial" panose="020B0604020202020204" pitchFamily="34" charset="0"/>
              <a:buNone/>
            </a:pPr>
            <a:r>
              <a:rPr lang="en-US" sz="1600" dirty="0">
                <a:solidFill>
                  <a:schemeClr val="accent3">
                    <a:lumMod val="25000"/>
                  </a:schemeClr>
                </a:solidFill>
                <a:latin typeface="Abadi" panose="020B0604020104020204" pitchFamily="34" charset="0"/>
              </a:rPr>
              <a:t>• Count of landing outcomes between 2010-06-04 and 2017-03-20 (desc)</a:t>
            </a: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pPr marL="0" indent="0">
              <a:buFont typeface="Arial" panose="020B0604020202020204" pitchFamily="34" charset="0"/>
              <a:buNone/>
            </a:pPr>
            <a:endParaRPr lang="en-US" sz="1600" dirty="0">
              <a:solidFill>
                <a:schemeClr val="accent3">
                  <a:lumMod val="25000"/>
                </a:schemeClr>
              </a:solidFill>
              <a:latin typeface="Abadi" panose="020B0604020104020204" pitchFamily="34" charset="0"/>
              <a:hlinkClick r:id="rId4"/>
            </a:endParaRPr>
          </a:p>
          <a:p>
            <a:r>
              <a:rPr lang="en-US" sz="1600" dirty="0">
                <a:solidFill>
                  <a:schemeClr val="accent3">
                    <a:lumMod val="25000"/>
                  </a:schemeClr>
                </a:solidFill>
                <a:latin typeface="Abadi" panose="020B0604020104020204" pitchFamily="34" charset="0"/>
                <a:hlinkClick r:id="rId5"/>
              </a:rPr>
              <a:t>EDA with SQL [</a:t>
            </a:r>
            <a:r>
              <a:rPr lang="en-US" sz="1600" dirty="0" err="1">
                <a:solidFill>
                  <a:schemeClr val="accent3">
                    <a:lumMod val="25000"/>
                  </a:schemeClr>
                </a:solidFill>
                <a:latin typeface="Abadi" panose="020B0604020104020204" pitchFamily="34" charset="0"/>
                <a:hlinkClick r:id="rId5"/>
              </a:rPr>
              <a:t>github</a:t>
            </a:r>
            <a:r>
              <a:rPr lang="en-US" sz="1600" dirty="0">
                <a:solidFill>
                  <a:schemeClr val="accent3">
                    <a:lumMod val="25000"/>
                  </a:schemeClr>
                </a:solidFill>
                <a:latin typeface="Abadi" panose="020B0604020104020204" pitchFamily="34" charset="0"/>
                <a:hlinkClick r:id="rId5"/>
              </a:rPr>
              <a:t>]</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2711" y="1600572"/>
            <a:ext cx="4525889" cy="2317940"/>
          </a:xfrm>
          <a:prstGeom prst="rect">
            <a:avLst/>
          </a:prstGeom>
        </p:spPr>
        <p:txBody>
          <a:bodyPr>
            <a:normAutofit fontScale="775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Markers Indicating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Placed a blue circle at the coordinate of NASA Johnson Space Center, displaying its name as a popup label using latitude and longitude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Added red circles at the coordinates of all launch sites, showing their names as popup labels using latitude and longitude coordinates.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10D24A99-E079-CBD3-17A9-C3587F3225DD}"/>
              </a:ext>
            </a:extLst>
          </p:cNvPr>
          <p:cNvSpPr txBox="1"/>
          <p:nvPr/>
        </p:nvSpPr>
        <p:spPr>
          <a:xfrm>
            <a:off x="5600700" y="1600572"/>
            <a:ext cx="6261100" cy="764312"/>
          </a:xfrm>
          <a:prstGeom prst="rect">
            <a:avLst/>
          </a:prstGeom>
          <a:noFill/>
        </p:spPr>
        <p:txBody>
          <a:bodyPr wrap="square">
            <a:sp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Map with Folium:</a:t>
            </a:r>
          </a:p>
          <a:p>
            <a:pPr>
              <a:lnSpc>
                <a:spcPct val="100000"/>
              </a:lnSpc>
              <a:spcBef>
                <a:spcPts val="1400"/>
              </a:spcBef>
            </a:pPr>
            <a:r>
              <a:rPr lang="en-US" sz="1600" dirty="0">
                <a:solidFill>
                  <a:schemeClr val="accent3">
                    <a:lumMod val="25000"/>
                  </a:schemeClr>
                </a:solidFill>
                <a:latin typeface="Abadi" panose="020B0604020104020204" pitchFamily="34" charset="0"/>
              </a:rPr>
              <a:t>Created an interactive map using Folium library.</a:t>
            </a:r>
          </a:p>
        </p:txBody>
      </p:sp>
      <p:sp>
        <p:nvSpPr>
          <p:cNvPr id="8" name="TextBox 7">
            <a:extLst>
              <a:ext uri="{FF2B5EF4-FFF2-40B4-BE49-F238E27FC236}">
                <a16:creationId xmlns:a16="http://schemas.microsoft.com/office/drawing/2014/main" id="{580E4F7D-E241-06E4-CAA9-2145EDCBB57A}"/>
              </a:ext>
            </a:extLst>
          </p:cNvPr>
          <p:cNvSpPr txBox="1"/>
          <p:nvPr/>
        </p:nvSpPr>
        <p:spPr>
          <a:xfrm>
            <a:off x="5600700" y="2652569"/>
            <a:ext cx="5857272" cy="1682512"/>
          </a:xfrm>
          <a:prstGeom prst="rect">
            <a:avLst/>
          </a:prstGeom>
          <a:noFill/>
        </p:spPr>
        <p:txBody>
          <a:bodyPr wrap="square">
            <a:sp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Colored Markers of Launch Outcomes:</a:t>
            </a:r>
          </a:p>
          <a:p>
            <a:pPr>
              <a:lnSpc>
                <a:spcPct val="100000"/>
              </a:lnSpc>
              <a:spcBef>
                <a:spcPts val="1400"/>
              </a:spcBef>
            </a:pPr>
            <a:r>
              <a:rPr lang="en-US" sz="1600" dirty="0">
                <a:solidFill>
                  <a:schemeClr val="accent3">
                    <a:lumMod val="25000"/>
                  </a:schemeClr>
                </a:solidFill>
                <a:latin typeface="Abadi" panose="020B0604020104020204" pitchFamily="34" charset="0"/>
              </a:rPr>
              <a:t>Represented successful launches with green markers and unsuccessful launches with red markers at each launch site.</a:t>
            </a:r>
          </a:p>
          <a:p>
            <a:pPr>
              <a:lnSpc>
                <a:spcPct val="100000"/>
              </a:lnSpc>
              <a:spcBef>
                <a:spcPts val="1400"/>
              </a:spcBef>
            </a:pPr>
            <a:r>
              <a:rPr lang="en-US" sz="1600" dirty="0">
                <a:solidFill>
                  <a:schemeClr val="accent3">
                    <a:lumMod val="25000"/>
                  </a:schemeClr>
                </a:solidFill>
                <a:latin typeface="Abadi" panose="020B0604020104020204" pitchFamily="34" charset="0"/>
              </a:rPr>
              <a:t>This color coding helps visualize the launch sites with high success rates.</a:t>
            </a:r>
          </a:p>
        </p:txBody>
      </p:sp>
      <p:sp>
        <p:nvSpPr>
          <p:cNvPr id="10" name="TextBox 9">
            <a:extLst>
              <a:ext uri="{FF2B5EF4-FFF2-40B4-BE49-F238E27FC236}">
                <a16:creationId xmlns:a16="http://schemas.microsoft.com/office/drawing/2014/main" id="{465E37FB-1862-3E4A-C575-22919E7C6D3E}"/>
              </a:ext>
            </a:extLst>
          </p:cNvPr>
          <p:cNvSpPr txBox="1"/>
          <p:nvPr/>
        </p:nvSpPr>
        <p:spPr>
          <a:xfrm>
            <a:off x="770011" y="4539282"/>
            <a:ext cx="10405989" cy="1682512"/>
          </a:xfrm>
          <a:prstGeom prst="rect">
            <a:avLst/>
          </a:prstGeom>
          <a:noFill/>
        </p:spPr>
        <p:txBody>
          <a:bodyPr wrap="square">
            <a:spAutoFit/>
          </a:body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Distances Between a Launch Site and Proximities:</a:t>
            </a:r>
          </a:p>
          <a:p>
            <a:pPr>
              <a:lnSpc>
                <a:spcPct val="100000"/>
              </a:lnSpc>
              <a:spcBef>
                <a:spcPts val="1400"/>
              </a:spcBef>
            </a:pPr>
            <a:r>
              <a:rPr lang="en-US" sz="1600" dirty="0">
                <a:solidFill>
                  <a:schemeClr val="accent3">
                    <a:lumMod val="25000"/>
                  </a:schemeClr>
                </a:solidFill>
                <a:latin typeface="Abadi" panose="020B0604020104020204" pitchFamily="34" charset="0"/>
              </a:rPr>
              <a:t>Incorporated colored lines to demonstrate the distance between the launch site CCAFS SLC40 and its proximity to the nearest coastline, railway, highway, and city. These lines provide visual context regarding the location of the launch site and its surroundings.</a:t>
            </a:r>
          </a:p>
          <a:p>
            <a:pPr>
              <a:spcBef>
                <a:spcPts val="1400"/>
              </a:spcBef>
            </a:pPr>
            <a:r>
              <a:rPr lang="en-US" sz="1600" dirty="0">
                <a:solidFill>
                  <a:schemeClr val="accent3">
                    <a:lumMod val="25000"/>
                  </a:schemeClr>
                </a:solidFill>
                <a:latin typeface="Abadi" panose="020B0604020104020204" pitchFamily="34" charset="0"/>
                <a:hlinkClick r:id="rId3"/>
              </a:rPr>
              <a:t>Build an Interactive Map with Folium [</a:t>
            </a:r>
            <a:r>
              <a:rPr lang="en-US" sz="1600" dirty="0" err="1">
                <a:solidFill>
                  <a:schemeClr val="accent3">
                    <a:lumMod val="25000"/>
                  </a:schemeClr>
                </a:solidFill>
                <a:latin typeface="Abadi" panose="020B0604020104020204" pitchFamily="34" charset="0"/>
                <a:hlinkClick r:id="rId3"/>
              </a:rPr>
              <a:t>github</a:t>
            </a:r>
            <a:r>
              <a:rPr lang="en-US" sz="1600" dirty="0">
                <a:solidFill>
                  <a:schemeClr val="accent3">
                    <a:lumMod val="25000"/>
                  </a:schemeClr>
                </a:solidFill>
                <a:latin typeface="Abadi" panose="020B0604020104020204" pitchFamily="34" charset="0"/>
                <a:hlinkClick r:id="rId3"/>
              </a:rPr>
              <a:t>]</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34560"/>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Launch Site Dropdown</a:t>
            </a:r>
            <a:r>
              <a:rPr lang="en-US" sz="2200" dirty="0">
                <a:solidFill>
                  <a:schemeClr val="accent3">
                    <a:lumMod val="25000"/>
                  </a:schemeClr>
                </a:solidFill>
                <a:latin typeface="Abadi" panose="020B0604020104020204" pitchFamily="34" charset="0"/>
              </a:rPr>
              <a:t>: Enables users to select either all launch sites or a specific launch site for analysis.</a:t>
            </a:r>
          </a:p>
          <a:p>
            <a:pPr>
              <a:lnSpc>
                <a:spcPct val="100000"/>
              </a:lnSpc>
              <a:spcBef>
                <a:spcPts val="1400"/>
              </a:spcBef>
            </a:pPr>
            <a:r>
              <a:rPr lang="en-US" sz="2200" b="1" dirty="0">
                <a:solidFill>
                  <a:schemeClr val="accent3">
                    <a:lumMod val="25000"/>
                  </a:schemeClr>
                </a:solidFill>
                <a:latin typeface="Abadi" panose="020B0604020104020204" pitchFamily="34" charset="0"/>
              </a:rPr>
              <a:t>Payload Mass Range Slider</a:t>
            </a:r>
            <a:r>
              <a:rPr lang="en-US" sz="2200" dirty="0">
                <a:solidFill>
                  <a:schemeClr val="accent3">
                    <a:lumMod val="25000"/>
                  </a:schemeClr>
                </a:solidFill>
                <a:latin typeface="Abadi" panose="020B0604020104020204" pitchFamily="34" charset="0"/>
              </a:rPr>
              <a:t>: Allows users to define the range of payload masses to consider in the analysis.</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Success Rates</a:t>
            </a:r>
            <a:r>
              <a:rPr lang="en-US" sz="2200" dirty="0">
                <a:solidFill>
                  <a:schemeClr val="accent3">
                    <a:lumMod val="25000"/>
                  </a:schemeClr>
                </a:solidFill>
                <a:latin typeface="Abadi" panose="020B0604020104020204" pitchFamily="34" charset="0"/>
              </a:rPr>
              <a:t>. Provides a visual representation of successful and unsuccessful launches as a percentage of the total, based on the selected launch site or all sites.</a:t>
            </a:r>
          </a:p>
          <a:p>
            <a:pPr>
              <a:lnSpc>
                <a:spcPct val="100000"/>
              </a:lnSpc>
              <a:spcBef>
                <a:spcPts val="1400"/>
              </a:spcBef>
            </a:pPr>
            <a:r>
              <a:rPr lang="en-US" sz="2200" b="1" dirty="0">
                <a:solidFill>
                  <a:schemeClr val="accent3">
                    <a:lumMod val="25000"/>
                  </a:schemeClr>
                </a:solidFill>
                <a:latin typeface="Abadi" panose="020B0604020104020204" pitchFamily="34" charset="0"/>
              </a:rPr>
              <a:t>Scatter Chart: Payload Mass vs. Success Rate by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Presents a scatter chart that demonstrates the correlation between payload mass and launch success, categorized by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0300" y="1734560"/>
            <a:ext cx="9385299" cy="4351338"/>
          </a:xfrm>
          <a:prstGeom prst="rect">
            <a:avLst/>
          </a:prstGeom>
        </p:spPr>
        <p:txBody>
          <a:bodyPr vert="horz" lIns="91440" tIns="45720" rIns="91440" bIns="45720" rtlCol="0" anchor="t">
            <a:normAutofit/>
          </a:bodyPr>
          <a:lstStyle/>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dashboard facilitates efficient analysis of the relationship between payload characteristics and launch sites, enabling the identification of optimal launch sites based on payload mass.</a:t>
            </a:r>
            <a:endParaRPr lang="en-US" sz="2200" dirty="0">
              <a:solidFill>
                <a:schemeClr val="accent3">
                  <a:lumMod val="25000"/>
                </a:schemeClr>
              </a:solidFill>
              <a:latin typeface="Abadi" panose="020B0604020104020204" pitchFamily="34" charset="0"/>
              <a:hlinkClick r:id="rId3"/>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gn="ctr">
              <a:lnSpc>
                <a:spcPct val="100000"/>
              </a:lnSpc>
              <a:spcBef>
                <a:spcPts val="1400"/>
              </a:spcBef>
              <a:buNone/>
            </a:pPr>
            <a:r>
              <a:rPr lang="en-US" sz="2400" dirty="0">
                <a:solidFill>
                  <a:schemeClr val="accent3">
                    <a:lumMod val="25000"/>
                  </a:schemeClr>
                </a:solidFill>
                <a:latin typeface="Abadi" panose="020B0604020104020204" pitchFamily="34" charset="0"/>
                <a:hlinkClick r:id="rId4"/>
              </a:rPr>
              <a:t>Build a Dashboard with </a:t>
            </a:r>
            <a:r>
              <a:rPr lang="en-US" sz="2400" dirty="0" err="1">
                <a:solidFill>
                  <a:schemeClr val="accent3">
                    <a:lumMod val="25000"/>
                  </a:schemeClr>
                </a:solidFill>
                <a:latin typeface="Abadi" panose="020B0604020104020204" pitchFamily="34" charset="0"/>
                <a:hlinkClick r:id="rId4"/>
              </a:rPr>
              <a:t>Plotly</a:t>
            </a:r>
            <a:r>
              <a:rPr lang="en-US" sz="2400" dirty="0">
                <a:solidFill>
                  <a:schemeClr val="accent3">
                    <a:lumMod val="25000"/>
                  </a:schemeClr>
                </a:solidFill>
                <a:latin typeface="Abadi" panose="020B0604020104020204" pitchFamily="34" charset="0"/>
                <a:hlinkClick r:id="rId4"/>
              </a:rPr>
              <a:t> Dash [</a:t>
            </a:r>
            <a:r>
              <a:rPr lang="en-US" sz="2400" dirty="0" err="1">
                <a:solidFill>
                  <a:schemeClr val="accent3">
                    <a:lumMod val="25000"/>
                  </a:schemeClr>
                </a:solidFill>
                <a:latin typeface="Abadi" panose="020B0604020104020204" pitchFamily="34" charset="0"/>
                <a:hlinkClick r:id="rId4"/>
              </a:rPr>
              <a:t>github</a:t>
            </a:r>
            <a:r>
              <a:rPr lang="en-US" sz="2400" dirty="0">
                <a:solidFill>
                  <a:schemeClr val="accent3">
                    <a:lumMod val="25000"/>
                  </a:schemeClr>
                </a:solidFill>
                <a:latin typeface="Abadi" panose="020B0604020104020204" pitchFamily="34" charset="0"/>
                <a:hlinkClick r:id="rId4"/>
              </a:rPr>
              <a:t>]</a:t>
            </a:r>
            <a:endParaRPr lang="en-US" sz="24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91111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68921" y="1674235"/>
            <a:ext cx="711669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Convert the "Class" column into a NumPy array.</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by fitting and transforming the data.</a:t>
            </a:r>
          </a:p>
          <a:p>
            <a:pPr>
              <a:lnSpc>
                <a:spcPct val="100000"/>
              </a:lnSpc>
              <a:spcBef>
                <a:spcPts val="1400"/>
              </a:spcBef>
            </a:pPr>
            <a:r>
              <a:rPr lang="en-US" sz="2200" dirty="0">
                <a:solidFill>
                  <a:schemeClr val="accent3">
                    <a:lumMod val="25000"/>
                  </a:schemeClr>
                </a:solidFill>
                <a:latin typeface="Abadi" panose="020B0604020104020204" pitchFamily="34" charset="0"/>
              </a:rPr>
              <a:t>Split the data into training and testing sets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Utilize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parameter optimization, with a cross-validation value (cv) of 10.</a:t>
            </a:r>
          </a:p>
          <a:p>
            <a:pPr>
              <a:lnSpc>
                <a:spcPct val="100000"/>
              </a:lnSpc>
              <a:spcBef>
                <a:spcPts val="1400"/>
              </a:spcBef>
            </a:pPr>
            <a:r>
              <a:rPr lang="en-US" sz="2200" dirty="0">
                <a:solidFill>
                  <a:schemeClr val="accent3">
                    <a:lumMod val="25000"/>
                  </a:schemeClr>
                </a:solidFill>
                <a:latin typeface="Abadi" panose="020B0604020104020204" pitchFamily="34" charset="0"/>
              </a:rPr>
              <a:t>Apply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on various algorithms: Logistic Regression (</a:t>
            </a:r>
            <a:r>
              <a:rPr lang="en-US" sz="2200" dirty="0" err="1">
                <a:solidFill>
                  <a:schemeClr val="accent3">
                    <a:lumMod val="25000"/>
                  </a:schemeClr>
                </a:solidFill>
                <a:latin typeface="Abadi" panose="020B0604020104020204" pitchFamily="34" charset="0"/>
              </a:rPr>
              <a:t>LogisticRegression</a:t>
            </a:r>
            <a:r>
              <a:rPr lang="en-US" sz="2200" dirty="0">
                <a:solidFill>
                  <a:schemeClr val="accent3">
                    <a:lumMod val="25000"/>
                  </a:schemeClr>
                </a:solidFill>
                <a:latin typeface="Abadi" panose="020B0604020104020204" pitchFamily="34" charset="0"/>
              </a:rPr>
              <a:t>()), Support Vector Machine (SVC()), Decision Tree (</a:t>
            </a:r>
            <a:r>
              <a:rPr lang="en-US" sz="2200" dirty="0" err="1">
                <a:solidFill>
                  <a:schemeClr val="accent3">
                    <a:lumMod val="25000"/>
                  </a:schemeClr>
                </a:solidFill>
                <a:latin typeface="Abadi" panose="020B0604020104020204" pitchFamily="34" charset="0"/>
              </a:rPr>
              <a:t>DecisionTreeClassifier</a:t>
            </a:r>
            <a:r>
              <a:rPr lang="en-US" sz="2200" dirty="0">
                <a:solidFill>
                  <a:schemeClr val="accent3">
                    <a:lumMod val="25000"/>
                  </a:schemeClr>
                </a:solidFill>
                <a:latin typeface="Abadi" panose="020B0604020104020204" pitchFamily="34" charset="0"/>
              </a:rPr>
              <a:t>()), and K-Nearest Neighbors (</a:t>
            </a:r>
            <a:r>
              <a:rPr lang="en-US" sz="2200" dirty="0" err="1">
                <a:solidFill>
                  <a:schemeClr val="accent3">
                    <a:lumMod val="25000"/>
                  </a:schemeClr>
                </a:solidFill>
                <a:latin typeface="Abadi" panose="020B0604020104020204" pitchFamily="34" charset="0"/>
              </a:rPr>
              <a:t>KNeighborsClassifier</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Calculate the accuracy of all models on the test data using the .score() function.</a:t>
            </a:r>
          </a:p>
          <a:p>
            <a:pPr>
              <a:lnSpc>
                <a:spcPct val="100000"/>
              </a:lnSpc>
              <a:spcBef>
                <a:spcPts val="1400"/>
              </a:spcBef>
            </a:pPr>
            <a:r>
              <a:rPr lang="en-US" sz="2200" dirty="0">
                <a:solidFill>
                  <a:schemeClr val="accent3">
                    <a:lumMod val="25000"/>
                  </a:schemeClr>
                </a:solidFill>
                <a:latin typeface="Abadi" panose="020B0604020104020204" pitchFamily="34" charset="0"/>
              </a:rPr>
              <a:t>Assess the confusion matrix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best model based on evaluation metrics: Jaccard Score, F1 Score, and Accuracy.</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1" name="Rectangle 10">
            <a:extLst>
              <a:ext uri="{FF2B5EF4-FFF2-40B4-BE49-F238E27FC236}">
                <a16:creationId xmlns:a16="http://schemas.microsoft.com/office/drawing/2014/main" id="{0ABED31A-34DA-0A34-B401-42B414D59799}"/>
              </a:ext>
            </a:extLst>
          </p:cNvPr>
          <p:cNvSpPr/>
          <p:nvPr/>
        </p:nvSpPr>
        <p:spPr>
          <a:xfrm>
            <a:off x="1173089" y="1674234"/>
            <a:ext cx="2154311" cy="85300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3">
                    <a:lumMod val="25000"/>
                  </a:schemeClr>
                </a:solidFill>
                <a:latin typeface="Abadi" panose="020B0604020104020204" pitchFamily="34" charset="0"/>
              </a:rPr>
              <a:t>Data Preparation</a:t>
            </a:r>
            <a:endParaRPr lang="it-IT" dirty="0"/>
          </a:p>
        </p:txBody>
      </p:sp>
      <p:sp>
        <p:nvSpPr>
          <p:cNvPr id="12" name="Rectangle 11">
            <a:extLst>
              <a:ext uri="{FF2B5EF4-FFF2-40B4-BE49-F238E27FC236}">
                <a16:creationId xmlns:a16="http://schemas.microsoft.com/office/drawing/2014/main" id="{9686473A-1315-C96B-268A-F7EE50650BB9}"/>
              </a:ext>
            </a:extLst>
          </p:cNvPr>
          <p:cNvSpPr/>
          <p:nvPr/>
        </p:nvSpPr>
        <p:spPr>
          <a:xfrm>
            <a:off x="1173088" y="3061094"/>
            <a:ext cx="2154311" cy="105921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lumMod val="25000"/>
                  </a:schemeClr>
                </a:solidFill>
                <a:latin typeface="Abadi" panose="020B0604020104020204" pitchFamily="34" charset="0"/>
              </a:rPr>
              <a:t>Model Selection and Optimization</a:t>
            </a:r>
            <a:endParaRPr lang="it-IT" dirty="0"/>
          </a:p>
        </p:txBody>
      </p:sp>
      <p:sp>
        <p:nvSpPr>
          <p:cNvPr id="13" name="Rectangle 12">
            <a:extLst>
              <a:ext uri="{FF2B5EF4-FFF2-40B4-BE49-F238E27FC236}">
                <a16:creationId xmlns:a16="http://schemas.microsoft.com/office/drawing/2014/main" id="{D01FDD0D-827B-3D3E-001E-39CC62492132}"/>
              </a:ext>
            </a:extLst>
          </p:cNvPr>
          <p:cNvSpPr/>
          <p:nvPr/>
        </p:nvSpPr>
        <p:spPr>
          <a:xfrm>
            <a:off x="1173089" y="4654158"/>
            <a:ext cx="2154311" cy="105921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3">
                    <a:lumMod val="25000"/>
                  </a:schemeClr>
                </a:solidFill>
                <a:latin typeface="Abadi" panose="020B0604020104020204" pitchFamily="34" charset="0"/>
              </a:rPr>
              <a:t>Evaluation and Comparison</a:t>
            </a:r>
            <a:endParaRPr lang="it-IT" dirty="0"/>
          </a:p>
        </p:txBody>
      </p:sp>
      <p:cxnSp>
        <p:nvCxnSpPr>
          <p:cNvPr id="15" name="Straight Arrow Connector 14">
            <a:extLst>
              <a:ext uri="{FF2B5EF4-FFF2-40B4-BE49-F238E27FC236}">
                <a16:creationId xmlns:a16="http://schemas.microsoft.com/office/drawing/2014/main" id="{BE3AD76C-13B3-4334-BE9A-D3C26070DE38}"/>
              </a:ext>
            </a:extLst>
          </p:cNvPr>
          <p:cNvCxnSpPr>
            <a:cxnSpLocks/>
            <a:stCxn id="11" idx="2"/>
            <a:endCxn id="12" idx="0"/>
          </p:cNvCxnSpPr>
          <p:nvPr/>
        </p:nvCxnSpPr>
        <p:spPr>
          <a:xfrm flipH="1">
            <a:off x="2250244" y="2527243"/>
            <a:ext cx="1" cy="533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6EDAAC-75B9-22B1-C65B-EDBA7830662F}"/>
              </a:ext>
            </a:extLst>
          </p:cNvPr>
          <p:cNvCxnSpPr>
            <a:cxnSpLocks/>
            <a:stCxn id="12" idx="2"/>
            <a:endCxn id="13" idx="0"/>
          </p:cNvCxnSpPr>
          <p:nvPr/>
        </p:nvCxnSpPr>
        <p:spPr>
          <a:xfrm>
            <a:off x="2250244" y="4120308"/>
            <a:ext cx="1" cy="53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D78BAF-26D8-B54C-F77E-37E0B4D1C400}"/>
              </a:ext>
            </a:extLst>
          </p:cNvPr>
          <p:cNvSpPr txBox="1"/>
          <p:nvPr/>
        </p:nvSpPr>
        <p:spPr>
          <a:xfrm>
            <a:off x="1120921" y="6111987"/>
            <a:ext cx="6096000" cy="307777"/>
          </a:xfrm>
          <a:prstGeom prst="rect">
            <a:avLst/>
          </a:prstGeom>
          <a:noFill/>
        </p:spPr>
        <p:txBody>
          <a:bodyPr wrap="square">
            <a:sp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hlinkClick r:id="rId3"/>
              </a:rPr>
              <a:t>Predictive Analysis (Classification) [</a:t>
            </a:r>
            <a:r>
              <a:rPr lang="en-US" sz="1400" dirty="0" err="1">
                <a:solidFill>
                  <a:schemeClr val="accent3">
                    <a:lumMod val="25000"/>
                  </a:schemeClr>
                </a:solidFill>
                <a:latin typeface="Abadi" panose="020B0604020104020204" pitchFamily="34" charset="0"/>
                <a:hlinkClick r:id="rId3"/>
              </a:rPr>
              <a:t>github</a:t>
            </a:r>
            <a:r>
              <a:rPr lang="en-US" sz="1400" dirty="0">
                <a:solidFill>
                  <a:schemeClr val="accent3">
                    <a:lumMod val="25000"/>
                  </a:schemeClr>
                </a:solidFill>
                <a:latin typeface="Abadi" panose="020B0604020104020204" pitchFamily="34" charset="0"/>
                <a:hlinkClick r:id="rId3"/>
              </a:rPr>
              <a:t>]</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634485"/>
            <a:ext cx="10157075" cy="4809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Exploratory Data Analysis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Launch success rates have shown improvement over time.</a:t>
            </a:r>
          </a:p>
          <a:p>
            <a:pPr>
              <a:lnSpc>
                <a:spcPct val="100000"/>
              </a:lnSpc>
              <a:spcBef>
                <a:spcPts val="1400"/>
              </a:spcBef>
            </a:pPr>
            <a:r>
              <a:rPr lang="en-US" sz="1800" dirty="0">
                <a:solidFill>
                  <a:schemeClr val="accent3">
                    <a:lumMod val="25000"/>
                  </a:schemeClr>
                </a:solidFill>
                <a:latin typeface="Abadi" panose="020B0604020104020204" pitchFamily="34" charset="0"/>
              </a:rPr>
              <a:t>KSC LC-39A stands out with the highest success rate among landing sites.</a:t>
            </a:r>
          </a:p>
          <a:p>
            <a:pPr>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have achieved a perfect success rate of 100%.</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5F19B97B-A6E7-A7CC-D180-4E0160BDF129}"/>
              </a:ext>
            </a:extLst>
          </p:cNvPr>
          <p:cNvSpPr txBox="1"/>
          <p:nvPr/>
        </p:nvSpPr>
        <p:spPr>
          <a:xfrm>
            <a:off x="770011" y="3732638"/>
            <a:ext cx="10157074" cy="2292935"/>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Visual Analytics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Most launch sites are situated near the equator and in close proximity to coastal areas.</a:t>
            </a:r>
          </a:p>
          <a:p>
            <a:pPr>
              <a:lnSpc>
                <a:spcPct val="100000"/>
              </a:lnSpc>
              <a:spcBef>
                <a:spcPts val="1400"/>
              </a:spcBef>
            </a:pPr>
            <a:r>
              <a:rPr lang="en-US" sz="1800" dirty="0">
                <a:solidFill>
                  <a:schemeClr val="accent3">
                    <a:lumMod val="25000"/>
                  </a:schemeClr>
                </a:solidFill>
                <a:latin typeface="Abadi" panose="020B0604020104020204" pitchFamily="34" charset="0"/>
              </a:rPr>
              <a:t>The launch sites are strategically located far enough from potentially vulnerable targets such as cities, highways, and railways.</a:t>
            </a:r>
          </a:p>
          <a:p>
            <a:pPr>
              <a:lnSpc>
                <a:spcPct val="100000"/>
              </a:lnSpc>
              <a:spcBef>
                <a:spcPts val="1400"/>
              </a:spcBef>
            </a:pPr>
            <a:r>
              <a:rPr lang="en-US" sz="1800" dirty="0">
                <a:solidFill>
                  <a:schemeClr val="accent3">
                    <a:lumMod val="25000"/>
                  </a:schemeClr>
                </a:solidFill>
                <a:latin typeface="Abadi" panose="020B0604020104020204" pitchFamily="34" charset="0"/>
              </a:rPr>
              <a:t>The sites remain accessible for logistical support, facilitating the transportation of personnel and materials.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6" name="TextBox 5">
            <a:extLst>
              <a:ext uri="{FF2B5EF4-FFF2-40B4-BE49-F238E27FC236}">
                <a16:creationId xmlns:a16="http://schemas.microsoft.com/office/drawing/2014/main" id="{F2F210AF-F537-B705-E8BB-EE97ECA8623B}"/>
              </a:ext>
            </a:extLst>
          </p:cNvPr>
          <p:cNvSpPr txBox="1"/>
          <p:nvPr/>
        </p:nvSpPr>
        <p:spPr>
          <a:xfrm>
            <a:off x="770010" y="1531713"/>
            <a:ext cx="10126589" cy="825867"/>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Predictive Analytics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Based on the dataset, the Decision Tree model has demonstrated superior predictive capabilities.</a:t>
            </a:r>
          </a:p>
        </p:txBody>
      </p:sp>
      <p:sp>
        <p:nvSpPr>
          <p:cNvPr id="2" name="TextBox 1">
            <a:extLst>
              <a:ext uri="{FF2B5EF4-FFF2-40B4-BE49-F238E27FC236}">
                <a16:creationId xmlns:a16="http://schemas.microsoft.com/office/drawing/2014/main" id="{E5B39326-BDC6-7325-59A4-5651A23019C2}"/>
              </a:ext>
            </a:extLst>
          </p:cNvPr>
          <p:cNvSpPr txBox="1"/>
          <p:nvPr/>
        </p:nvSpPr>
        <p:spPr>
          <a:xfrm>
            <a:off x="770010" y="2871443"/>
            <a:ext cx="10515599" cy="2929007"/>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Key Findings from Exploratory Data Analysis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SpaceX utilizes four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The average payload for the F9 v1.1 booster is 2,928 kg.</a:t>
            </a:r>
          </a:p>
          <a:p>
            <a:pPr>
              <a:lnSpc>
                <a:spcPct val="100000"/>
              </a:lnSpc>
              <a:spcBef>
                <a:spcPts val="1400"/>
              </a:spcBef>
            </a:pPr>
            <a:r>
              <a:rPr lang="en-US" sz="1800" dirty="0">
                <a:solidFill>
                  <a:schemeClr val="accent3">
                    <a:lumMod val="25000"/>
                  </a:schemeClr>
                </a:solidFill>
                <a:latin typeface="Abadi" panose="020B0604020104020204" pitchFamily="34" charset="0"/>
              </a:rPr>
              <a:t>Falcon 9 booster versions exhibited successful landings on drone ships for payloads above the average.</a:t>
            </a:r>
          </a:p>
          <a:p>
            <a:pPr>
              <a:lnSpc>
                <a:spcPct val="100000"/>
              </a:lnSpc>
              <a:spcBef>
                <a:spcPts val="1400"/>
              </a:spcBef>
            </a:pPr>
            <a:r>
              <a:rPr lang="en-US" sz="1800" dirty="0">
                <a:solidFill>
                  <a:schemeClr val="accent3">
                    <a:lumMod val="25000"/>
                  </a:schemeClr>
                </a:solidFill>
                <a:latin typeface="Abadi" panose="020B0604020104020204" pitchFamily="34" charset="0"/>
              </a:rPr>
              <a:t>Two booster versions, F9 v1.1 B1012 and F9 v1.1 B1015, experienced failures when attempting landings on drone ships in 2015.</a:t>
            </a:r>
          </a:p>
          <a:p>
            <a:pPr>
              <a:lnSpc>
                <a:spcPct val="100000"/>
              </a:lnSpc>
              <a:spcBef>
                <a:spcPts val="1400"/>
              </a:spcBef>
            </a:pPr>
            <a:r>
              <a:rPr lang="en-US" sz="1800" dirty="0">
                <a:solidFill>
                  <a:schemeClr val="accent3">
                    <a:lumMod val="25000"/>
                  </a:schemeClr>
                </a:solidFill>
                <a:latin typeface="Abadi" panose="020B0604020104020204" pitchFamily="34" charset="0"/>
              </a:rPr>
              <a:t>The number of successful landing outcomes has increased progressively each year.</a:t>
            </a:r>
            <a:endParaRPr lang="en-US" sz="1400" dirty="0"/>
          </a:p>
        </p:txBody>
      </p:sp>
    </p:spTree>
    <p:extLst>
      <p:ext uri="{BB962C8B-B14F-4D97-AF65-F5344CB8AC3E}">
        <p14:creationId xmlns:p14="http://schemas.microsoft.com/office/powerpoint/2010/main" val="361781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r>
              <a:rPr lang="en-US" sz="2200">
                <a:solidFill>
                  <a:schemeClr val="accent3">
                    <a:lumMod val="25000"/>
                  </a:schemeClr>
                </a:solidFill>
                <a:latin typeface="Abadi"/>
              </a:rPr>
              <a:t>Additional insights</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789" y="1822018"/>
            <a:ext cx="3995811" cy="437473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Earlier flights had a lower success rate (blue = fail)</a:t>
            </a:r>
          </a:p>
          <a:p>
            <a:pPr>
              <a:lnSpc>
                <a:spcPct val="100000"/>
              </a:lnSpc>
              <a:spcBef>
                <a:spcPts val="1400"/>
              </a:spcBef>
            </a:pPr>
            <a:r>
              <a:rPr lang="en-US" sz="2200" dirty="0">
                <a:solidFill>
                  <a:schemeClr val="accent3">
                    <a:lumMod val="25000"/>
                  </a:schemeClr>
                </a:solidFill>
                <a:latin typeface="Abadi" panose="020B0604020104020204" pitchFamily="34" charset="0"/>
              </a:rPr>
              <a:t>Later flights had a higher success rate (orange = success)</a:t>
            </a:r>
          </a:p>
          <a:p>
            <a:pPr>
              <a:lnSpc>
                <a:spcPct val="100000"/>
              </a:lnSpc>
              <a:spcBef>
                <a:spcPts val="1400"/>
              </a:spcBef>
            </a:pPr>
            <a:r>
              <a:rPr lang="en-US" sz="2200" dirty="0">
                <a:solidFill>
                  <a:schemeClr val="accent3">
                    <a:lumMod val="25000"/>
                  </a:schemeClr>
                </a:solidFill>
                <a:latin typeface="Abadi" panose="020B0604020104020204" pitchFamily="34" charset="0"/>
              </a:rPr>
              <a:t>Around half of launches were from CCAFS SLC 40 launch site</a:t>
            </a:r>
          </a:p>
          <a:p>
            <a:pPr>
              <a:lnSpc>
                <a:spcPct val="100000"/>
              </a:lnSpc>
              <a:spcBef>
                <a:spcPts val="1400"/>
              </a:spcBef>
            </a:pPr>
            <a:r>
              <a:rPr lang="en-US" sz="2200" dirty="0">
                <a:solidFill>
                  <a:schemeClr val="accent3">
                    <a:lumMod val="25000"/>
                  </a:schemeClr>
                </a:solidFill>
                <a:latin typeface="Abadi" panose="020B0604020104020204" pitchFamily="34" charset="0"/>
              </a:rPr>
              <a:t>VAFB SLC 4E and KSC LC 39A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New launches have a higher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245E9F-9F98-E441-7EC3-925E61A9C27F}"/>
              </a:ext>
            </a:extLst>
          </p:cNvPr>
          <p:cNvPicPr>
            <a:picLocks noChangeAspect="1"/>
          </p:cNvPicPr>
          <p:nvPr/>
        </p:nvPicPr>
        <p:blipFill>
          <a:blip r:embed="rId3"/>
          <a:stretch>
            <a:fillRect/>
          </a:stretch>
        </p:blipFill>
        <p:spPr>
          <a:xfrm>
            <a:off x="4839635" y="1834877"/>
            <a:ext cx="6774671" cy="37785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749" y="1823180"/>
            <a:ext cx="3145851" cy="404422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payloads (over 12,000kg) have a better success rate at CCAFS SLC 40 and KSC LC 39A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launches &lt; 5,500 kg</a:t>
            </a:r>
          </a:p>
          <a:p>
            <a:pPr>
              <a:lnSpc>
                <a:spcPct val="100000"/>
              </a:lnSpc>
              <a:spcBef>
                <a:spcPts val="1400"/>
              </a:spcBef>
            </a:pPr>
            <a:r>
              <a:rPr lang="en-US" sz="2200" dirty="0">
                <a:solidFill>
                  <a:schemeClr val="accent3">
                    <a:lumMod val="25000"/>
                  </a:schemeClr>
                </a:solidFill>
                <a:latin typeface="Abadi" panose="020B0604020104020204" pitchFamily="34" charset="0"/>
              </a:rPr>
              <a:t>VAFB SKC 4E has not launched anything &gt;10,000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251D458-6AD8-C73B-8857-7A60FD36351F}"/>
              </a:ext>
            </a:extLst>
          </p:cNvPr>
          <p:cNvPicPr>
            <a:picLocks noChangeAspect="1"/>
          </p:cNvPicPr>
          <p:nvPr/>
        </p:nvPicPr>
        <p:blipFill>
          <a:blip r:embed="rId3"/>
          <a:stretch>
            <a:fillRect/>
          </a:stretch>
        </p:blipFill>
        <p:spPr>
          <a:xfrm>
            <a:off x="3948446" y="1823180"/>
            <a:ext cx="7604804" cy="36485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281289" cy="355668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100%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GEO, HEO and SSO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50%-80%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ISS, LEO, MEO, PO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0%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006EFC-948D-0F33-D022-11D7F018534F}"/>
              </a:ext>
            </a:extLst>
          </p:cNvPr>
          <p:cNvPicPr>
            <a:picLocks noChangeAspect="1"/>
          </p:cNvPicPr>
          <p:nvPr/>
        </p:nvPicPr>
        <p:blipFill>
          <a:blip r:embed="rId3"/>
          <a:stretch>
            <a:fillRect/>
          </a:stretch>
        </p:blipFill>
        <p:spPr>
          <a:xfrm>
            <a:off x="4702249" y="1595865"/>
            <a:ext cx="6846843" cy="42978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77299" y="2513060"/>
            <a:ext cx="2408311" cy="2033540"/>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success rate typically increases with the number of flights for each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1AF5C2B-C48E-3B26-DFEE-D2975DA93C7A}"/>
              </a:ext>
            </a:extLst>
          </p:cNvPr>
          <p:cNvPicPr>
            <a:picLocks noChangeAspect="1"/>
          </p:cNvPicPr>
          <p:nvPr/>
        </p:nvPicPr>
        <p:blipFill>
          <a:blip r:embed="rId3"/>
          <a:stretch>
            <a:fillRect/>
          </a:stretch>
        </p:blipFill>
        <p:spPr>
          <a:xfrm>
            <a:off x="734028" y="1489501"/>
            <a:ext cx="7725853" cy="482984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42449" y="2959100"/>
            <a:ext cx="2743200" cy="1422400"/>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Heavy payloads are better with LEO, ISS and PO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BC03429-7048-0C92-7CED-F99A60124307}"/>
              </a:ext>
            </a:extLst>
          </p:cNvPr>
          <p:cNvPicPr>
            <a:picLocks noChangeAspect="1"/>
          </p:cNvPicPr>
          <p:nvPr/>
        </p:nvPicPr>
        <p:blipFill>
          <a:blip r:embed="rId3"/>
          <a:stretch>
            <a:fillRect/>
          </a:stretch>
        </p:blipFill>
        <p:spPr>
          <a:xfrm>
            <a:off x="613742" y="1413290"/>
            <a:ext cx="7849695" cy="49060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6428" y="2875927"/>
            <a:ext cx="3342672" cy="1106145"/>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Overall, the success rate has improved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FF520B9-A2EB-038A-94E8-4490A351E130}"/>
              </a:ext>
            </a:extLst>
          </p:cNvPr>
          <p:cNvPicPr>
            <a:picLocks noChangeAspect="1"/>
          </p:cNvPicPr>
          <p:nvPr/>
        </p:nvPicPr>
        <p:blipFill>
          <a:blip r:embed="rId3"/>
          <a:stretch>
            <a:fillRect/>
          </a:stretch>
        </p:blipFill>
        <p:spPr>
          <a:xfrm>
            <a:off x="4754319" y="1598688"/>
            <a:ext cx="6703653" cy="42826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There are 4 launch sites, which can be </a:t>
            </a:r>
            <a:r>
              <a:rPr lang="en-US" sz="2200" dirty="0" err="1">
                <a:solidFill>
                  <a:schemeClr val="accent3">
                    <a:lumMod val="25000"/>
                  </a:schemeClr>
                </a:solidFill>
                <a:latin typeface="Abadi" panose="020B0604020104020204" pitchFamily="34" charset="0"/>
              </a:rPr>
              <a:t>optained</a:t>
            </a:r>
            <a:r>
              <a:rPr lang="en-US" sz="2200" dirty="0">
                <a:solidFill>
                  <a:schemeClr val="accent3">
                    <a:lumMod val="25000"/>
                  </a:schemeClr>
                </a:solidFill>
                <a:latin typeface="Abadi" panose="020B0604020104020204" pitchFamily="34" charset="0"/>
              </a:rPr>
              <a:t> by selecting unique </a:t>
            </a:r>
            <a:r>
              <a:rPr lang="en-US" sz="2200" dirty="0" err="1">
                <a:solidFill>
                  <a:schemeClr val="accent3">
                    <a:lumMod val="25000"/>
                  </a:schemeClr>
                </a:solidFill>
                <a:latin typeface="Abadi" panose="020B0604020104020204" pitchFamily="34" charset="0"/>
              </a:rPr>
              <a:t>occurrencies</a:t>
            </a:r>
            <a:r>
              <a:rPr lang="en-US" sz="2200" dirty="0">
                <a:solidFill>
                  <a:schemeClr val="accent3">
                    <a:lumMod val="25000"/>
                  </a:schemeClr>
                </a:solidFill>
                <a:latin typeface="Abadi" panose="020B0604020104020204" pitchFamily="34" charset="0"/>
              </a:rPr>
              <a:t>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E6D9DA8-CD5A-E8B5-2997-3BA3DD6249B2}"/>
              </a:ext>
            </a:extLst>
          </p:cNvPr>
          <p:cNvPicPr>
            <a:picLocks noChangeAspect="1"/>
          </p:cNvPicPr>
          <p:nvPr/>
        </p:nvPicPr>
        <p:blipFill>
          <a:blip r:embed="rId3"/>
          <a:stretch>
            <a:fillRect/>
          </a:stretch>
        </p:blipFill>
        <p:spPr>
          <a:xfrm>
            <a:off x="3431908" y="3390788"/>
            <a:ext cx="3829584" cy="16004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55099" y="1739442"/>
            <a:ext cx="2576667" cy="168955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We can identify the first outcomes for all CCA launch sites.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4DAD394-86C3-BB67-C715-A657E081D44F}"/>
              </a:ext>
            </a:extLst>
          </p:cNvPr>
          <p:cNvPicPr>
            <a:picLocks noChangeAspect="1"/>
          </p:cNvPicPr>
          <p:nvPr/>
        </p:nvPicPr>
        <p:blipFill rotWithShape="1">
          <a:blip r:embed="rId3"/>
          <a:srcRect l="6160"/>
          <a:stretch/>
        </p:blipFill>
        <p:spPr>
          <a:xfrm>
            <a:off x="770011" y="1513063"/>
            <a:ext cx="7965080" cy="45125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424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45,596 kg total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3DEA66E-1D83-4D73-210D-678D8E1E45A5}"/>
              </a:ext>
            </a:extLst>
          </p:cNvPr>
          <p:cNvPicPr>
            <a:picLocks noChangeAspect="1"/>
          </p:cNvPicPr>
          <p:nvPr/>
        </p:nvPicPr>
        <p:blipFill>
          <a:blip r:embed="rId3"/>
          <a:stretch>
            <a:fillRect/>
          </a:stretch>
        </p:blipFill>
        <p:spPr>
          <a:xfrm>
            <a:off x="2153728" y="3194651"/>
            <a:ext cx="7748166" cy="161328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2,928 kg (average)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F2B88E6-1E44-98C0-1CBD-BE99B84A4C7D}"/>
              </a:ext>
            </a:extLst>
          </p:cNvPr>
          <p:cNvPicPr>
            <a:picLocks noChangeAspect="1"/>
          </p:cNvPicPr>
          <p:nvPr/>
        </p:nvPicPr>
        <p:blipFill>
          <a:blip r:embed="rId3"/>
          <a:stretch>
            <a:fillRect/>
          </a:stretch>
        </p:blipFill>
        <p:spPr>
          <a:xfrm>
            <a:off x="3490235" y="3073277"/>
            <a:ext cx="4305138" cy="20956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55380"/>
            <a:ext cx="9997837" cy="411042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through SpaceX API and web-scraping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prepared and </a:t>
            </a:r>
            <a:r>
              <a:rPr lang="en-GB" sz="1800" dirty="0">
                <a:solidFill>
                  <a:schemeClr val="accent3">
                    <a:lumMod val="25000"/>
                  </a:schemeClr>
                </a:solidFill>
                <a:latin typeface="Abadi" panose="020B0604020104020204" pitchFamily="34" charset="0"/>
              </a:rPr>
              <a:t>transformed into a useable subset</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endParaRPr lang="en-GB"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Conclusion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EDA identified the best features to predict successful landings;</a:t>
            </a:r>
          </a:p>
          <a:p>
            <a:pPr lvl="1">
              <a:lnSpc>
                <a:spcPct val="100000"/>
              </a:lnSpc>
              <a:spcBef>
                <a:spcPts val="1400"/>
              </a:spcBef>
            </a:pPr>
            <a:r>
              <a:rPr lang="en-GB" sz="1800" dirty="0">
                <a:solidFill>
                  <a:schemeClr val="accent3">
                    <a:lumMod val="25000"/>
                  </a:schemeClr>
                </a:solidFill>
                <a:latin typeface="Abadi" panose="020B0604020104020204" pitchFamily="34" charset="0"/>
              </a:rPr>
              <a:t>Machine Learning model predicted if the Falcon 9 first stage will land successfully.</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01/08/2018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4A62C7F-D432-E48D-A50C-059494260DA7}"/>
              </a:ext>
            </a:extLst>
          </p:cNvPr>
          <p:cNvPicPr>
            <a:picLocks noChangeAspect="1"/>
          </p:cNvPicPr>
          <p:nvPr/>
        </p:nvPicPr>
        <p:blipFill>
          <a:blip r:embed="rId3"/>
          <a:stretch>
            <a:fillRect/>
          </a:stretch>
        </p:blipFill>
        <p:spPr>
          <a:xfrm>
            <a:off x="3309697" y="2761166"/>
            <a:ext cx="4552107" cy="250933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Booster mass greater than 4,000 but less than 6,000: F9 FT B1022, F9 FT B1026, F9 FT B1021.2, 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30ECE4-A5E2-9F4B-4A27-65896603FAF0}"/>
              </a:ext>
            </a:extLst>
          </p:cNvPr>
          <p:cNvPicPr>
            <a:picLocks noChangeAspect="1"/>
          </p:cNvPicPr>
          <p:nvPr/>
        </p:nvPicPr>
        <p:blipFill>
          <a:blip r:embed="rId3"/>
          <a:stretch>
            <a:fillRect/>
          </a:stretch>
        </p:blipFill>
        <p:spPr>
          <a:xfrm>
            <a:off x="3747064" y="3015253"/>
            <a:ext cx="3791479" cy="30103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147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 Failure in Flight</a:t>
            </a:r>
          </a:p>
          <a:p>
            <a:pPr>
              <a:lnSpc>
                <a:spcPct val="100000"/>
              </a:lnSpc>
              <a:spcBef>
                <a:spcPts val="1400"/>
              </a:spcBef>
            </a:pPr>
            <a:r>
              <a:rPr lang="en-US" sz="2200" dirty="0">
                <a:solidFill>
                  <a:schemeClr val="accent3">
                    <a:lumMod val="25000"/>
                  </a:schemeClr>
                </a:solidFill>
                <a:latin typeface="Abadi" panose="020B0604020104020204" pitchFamily="34" charset="0"/>
              </a:rPr>
              <a:t>99 Success</a:t>
            </a:r>
          </a:p>
          <a:p>
            <a:pPr>
              <a:lnSpc>
                <a:spcPct val="100000"/>
              </a:lnSpc>
              <a:spcBef>
                <a:spcPts val="1400"/>
              </a:spcBef>
            </a:pPr>
            <a:r>
              <a:rPr lang="en-US" sz="2200" dirty="0">
                <a:solidFill>
                  <a:schemeClr val="accent3">
                    <a:lumMod val="25000"/>
                  </a:schemeClr>
                </a:solidFill>
                <a:latin typeface="Abadi" panose="020B0604020104020204" pitchFamily="34" charset="0"/>
              </a:rPr>
              <a:t>1 Success (payload status unclear)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0E61F3-CE62-67AE-8B9F-C093AF273A89}"/>
              </a:ext>
            </a:extLst>
          </p:cNvPr>
          <p:cNvPicPr>
            <a:picLocks noChangeAspect="1"/>
          </p:cNvPicPr>
          <p:nvPr/>
        </p:nvPicPr>
        <p:blipFill>
          <a:blip r:embed="rId3"/>
          <a:stretch>
            <a:fillRect/>
          </a:stretch>
        </p:blipFill>
        <p:spPr>
          <a:xfrm>
            <a:off x="6096000" y="1970501"/>
            <a:ext cx="3594100" cy="35726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92569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F9 B5 B1048.4 </a:t>
            </a:r>
          </a:p>
          <a:p>
            <a:pPr>
              <a:lnSpc>
                <a:spcPct val="100000"/>
              </a:lnSpc>
              <a:spcBef>
                <a:spcPts val="1400"/>
              </a:spcBef>
            </a:pPr>
            <a:r>
              <a:rPr lang="en-US" sz="2200" dirty="0">
                <a:solidFill>
                  <a:schemeClr val="accent3">
                    <a:lumMod val="25000"/>
                  </a:schemeClr>
                </a:solidFill>
                <a:latin typeface="Abadi" panose="020B0604020104020204" pitchFamily="34" charset="0"/>
              </a:rPr>
              <a:t>F9 B5 B1049.4 </a:t>
            </a:r>
          </a:p>
          <a:p>
            <a:pPr>
              <a:lnSpc>
                <a:spcPct val="100000"/>
              </a:lnSpc>
              <a:spcBef>
                <a:spcPts val="1400"/>
              </a:spcBef>
            </a:pPr>
            <a:r>
              <a:rPr lang="en-US" sz="2200" dirty="0">
                <a:solidFill>
                  <a:schemeClr val="accent3">
                    <a:lumMod val="25000"/>
                  </a:schemeClr>
                </a:solidFill>
                <a:latin typeface="Abadi" panose="020B0604020104020204" pitchFamily="34" charset="0"/>
              </a:rPr>
              <a:t>F9 B5 B1051.3 </a:t>
            </a:r>
          </a:p>
          <a:p>
            <a:pPr>
              <a:lnSpc>
                <a:spcPct val="100000"/>
              </a:lnSpc>
              <a:spcBef>
                <a:spcPts val="1400"/>
              </a:spcBef>
            </a:pPr>
            <a:r>
              <a:rPr lang="en-US" sz="2200" dirty="0">
                <a:solidFill>
                  <a:schemeClr val="accent3">
                    <a:lumMod val="25000"/>
                  </a:schemeClr>
                </a:solidFill>
                <a:latin typeface="Abadi" panose="020B0604020104020204" pitchFamily="34" charset="0"/>
              </a:rPr>
              <a:t>F9 B5 B1056.4 </a:t>
            </a:r>
          </a:p>
          <a:p>
            <a:pPr>
              <a:lnSpc>
                <a:spcPct val="100000"/>
              </a:lnSpc>
              <a:spcBef>
                <a:spcPts val="1400"/>
              </a:spcBef>
            </a:pPr>
            <a:r>
              <a:rPr lang="en-US" sz="2200" dirty="0">
                <a:solidFill>
                  <a:schemeClr val="accent3">
                    <a:lumMod val="25000"/>
                  </a:schemeClr>
                </a:solidFill>
                <a:latin typeface="Abadi" panose="020B0604020104020204" pitchFamily="34" charset="0"/>
              </a:rPr>
              <a:t>F9 B5 B1048.5 </a:t>
            </a:r>
          </a:p>
          <a:p>
            <a:pPr>
              <a:lnSpc>
                <a:spcPct val="100000"/>
              </a:lnSpc>
              <a:spcBef>
                <a:spcPts val="1400"/>
              </a:spcBef>
            </a:pPr>
            <a:r>
              <a:rPr lang="en-US" sz="2200" dirty="0">
                <a:solidFill>
                  <a:schemeClr val="accent3">
                    <a:lumMod val="25000"/>
                  </a:schemeClr>
                </a:solidFill>
                <a:latin typeface="Abadi" panose="020B0604020104020204" pitchFamily="34" charset="0"/>
              </a:rPr>
              <a:t>F9 B5 B1051.4 </a:t>
            </a:r>
          </a:p>
          <a:p>
            <a:pPr>
              <a:lnSpc>
                <a:spcPct val="100000"/>
              </a:lnSpc>
              <a:spcBef>
                <a:spcPts val="1400"/>
              </a:spcBef>
            </a:pPr>
            <a:r>
              <a:rPr lang="en-US" sz="2200" dirty="0">
                <a:solidFill>
                  <a:schemeClr val="accent3">
                    <a:lumMod val="25000"/>
                  </a:schemeClr>
                </a:solidFill>
                <a:latin typeface="Abadi" panose="020B0604020104020204" pitchFamily="34" charset="0"/>
              </a:rPr>
              <a:t>F9 B5 B1049.5 </a:t>
            </a:r>
          </a:p>
          <a:p>
            <a:pPr>
              <a:lnSpc>
                <a:spcPct val="100000"/>
              </a:lnSpc>
              <a:spcBef>
                <a:spcPts val="1400"/>
              </a:spcBef>
            </a:pPr>
            <a:r>
              <a:rPr lang="en-US" sz="2200" dirty="0">
                <a:solidFill>
                  <a:schemeClr val="accent3">
                    <a:lumMod val="25000"/>
                  </a:schemeClr>
                </a:solidFill>
                <a:latin typeface="Abadi" panose="020B0604020104020204" pitchFamily="34" charset="0"/>
              </a:rPr>
              <a:t>F9 B5 B1060.2 </a:t>
            </a:r>
          </a:p>
          <a:p>
            <a:pPr>
              <a:lnSpc>
                <a:spcPct val="100000"/>
              </a:lnSpc>
              <a:spcBef>
                <a:spcPts val="1400"/>
              </a:spcBef>
            </a:pPr>
            <a:r>
              <a:rPr lang="en-US" sz="2200" dirty="0">
                <a:solidFill>
                  <a:schemeClr val="accent3">
                    <a:lumMod val="25000"/>
                  </a:schemeClr>
                </a:solidFill>
                <a:latin typeface="Abadi" panose="020B0604020104020204" pitchFamily="34" charset="0"/>
              </a:rPr>
              <a:t>F9 B5 B1058.3 </a:t>
            </a:r>
          </a:p>
          <a:p>
            <a:pPr>
              <a:lnSpc>
                <a:spcPct val="100000"/>
              </a:lnSpc>
              <a:spcBef>
                <a:spcPts val="1400"/>
              </a:spcBef>
            </a:pPr>
            <a:r>
              <a:rPr lang="en-US" sz="2200" dirty="0">
                <a:solidFill>
                  <a:schemeClr val="accent3">
                    <a:lumMod val="25000"/>
                  </a:schemeClr>
                </a:solidFill>
                <a:latin typeface="Abadi" panose="020B0604020104020204" pitchFamily="34" charset="0"/>
              </a:rPr>
              <a:t>F9 B5 B1051.6 </a:t>
            </a:r>
          </a:p>
          <a:p>
            <a:pPr>
              <a:lnSpc>
                <a:spcPct val="100000"/>
              </a:lnSpc>
              <a:spcBef>
                <a:spcPts val="1400"/>
              </a:spcBef>
            </a:pPr>
            <a:r>
              <a:rPr lang="en-US" sz="2200" dirty="0">
                <a:solidFill>
                  <a:schemeClr val="accent3">
                    <a:lumMod val="25000"/>
                  </a:schemeClr>
                </a:solidFill>
                <a:latin typeface="Abadi" panose="020B0604020104020204" pitchFamily="34" charset="0"/>
              </a:rPr>
              <a:t>F9 B5 B1060.3 </a:t>
            </a:r>
          </a:p>
          <a:p>
            <a:pPr>
              <a:lnSpc>
                <a:spcPct val="100000"/>
              </a:lnSpc>
              <a:spcBef>
                <a:spcPts val="1400"/>
              </a:spcBef>
            </a:pPr>
            <a:r>
              <a:rPr lang="en-US" sz="22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7635673-3BCB-B247-69C3-FC3450E2AB14}"/>
              </a:ext>
            </a:extLst>
          </p:cNvPr>
          <p:cNvPicPr>
            <a:picLocks noChangeAspect="1"/>
          </p:cNvPicPr>
          <p:nvPr/>
        </p:nvPicPr>
        <p:blipFill>
          <a:blip r:embed="rId3"/>
          <a:stretch>
            <a:fillRect/>
          </a:stretch>
        </p:blipFill>
        <p:spPr>
          <a:xfrm>
            <a:off x="4133560" y="1376790"/>
            <a:ext cx="4781840" cy="524900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Records which will display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E2103465-032D-42A2-F201-12AA89712000}"/>
              </a:ext>
            </a:extLst>
          </p:cNvPr>
          <p:cNvPicPr>
            <a:picLocks noChangeAspect="1"/>
          </p:cNvPicPr>
          <p:nvPr/>
        </p:nvPicPr>
        <p:blipFill>
          <a:blip r:embed="rId3"/>
          <a:stretch>
            <a:fillRect/>
          </a:stretch>
        </p:blipFill>
        <p:spPr>
          <a:xfrm>
            <a:off x="2060185" y="2853582"/>
            <a:ext cx="7435148" cy="31719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3">
                    <a:lumMod val="25000"/>
                  </a:schemeClr>
                </a:solidFill>
                <a:latin typeface="Abadi"/>
              </a:rPr>
              <a:t>Count of successful landing outcomes between the date 04-06-2010 and 20-03-2017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1958693B-780A-38B3-1B40-2B1B4AC9C0AC}"/>
              </a:ext>
            </a:extLst>
          </p:cNvPr>
          <p:cNvPicPr>
            <a:picLocks noChangeAspect="1"/>
          </p:cNvPicPr>
          <p:nvPr/>
        </p:nvPicPr>
        <p:blipFill>
          <a:blip r:embed="rId3"/>
          <a:stretch>
            <a:fillRect/>
          </a:stretch>
        </p:blipFill>
        <p:spPr>
          <a:xfrm>
            <a:off x="3084984" y="2890635"/>
            <a:ext cx="5115639" cy="290553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95900"/>
            <a:ext cx="9745589" cy="881062"/>
          </a:xfrm>
          <a:prstGeom prst="rect">
            <a:avLst/>
          </a:prstGeom>
        </p:spPr>
        <p:txBody>
          <a:bodyPr lIns="91440" tIns="45720" rIns="91440" bIns="45720" anchor="t">
            <a:normAutofit fontScale="92500" lnSpcReduction="20000"/>
          </a:bodyPr>
          <a:lstStyle/>
          <a:p>
            <a:pPr marL="0" indent="0" algn="ctr">
              <a:lnSpc>
                <a:spcPct val="100000"/>
              </a:lnSpc>
              <a:spcBef>
                <a:spcPts val="1400"/>
              </a:spcBef>
              <a:buNone/>
            </a:pPr>
            <a:r>
              <a:rPr lang="en-US" sz="2200" dirty="0">
                <a:solidFill>
                  <a:schemeClr val="accent3">
                    <a:lumMod val="25000"/>
                  </a:schemeClr>
                </a:solidFill>
                <a:latin typeface="Abadi"/>
              </a:rPr>
              <a:t>Proximity to the equator benefits launches to equatorial orbit by leveraging Earth's rotation for a prograde trajectory. Launching from near the equator provides a natural advantage, reducing the need for additional fuel and boosters.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07E1F8AC-52AF-2860-2D07-394BDBE4A753}"/>
              </a:ext>
            </a:extLst>
          </p:cNvPr>
          <p:cNvPicPr>
            <a:picLocks noChangeAspect="1"/>
          </p:cNvPicPr>
          <p:nvPr/>
        </p:nvPicPr>
        <p:blipFill>
          <a:blip r:embed="rId3"/>
          <a:stretch>
            <a:fillRect/>
          </a:stretch>
        </p:blipFill>
        <p:spPr>
          <a:xfrm>
            <a:off x="2372083" y="1390243"/>
            <a:ext cx="7447833" cy="37278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08686" y="2204940"/>
            <a:ext cx="3355371" cy="3154459"/>
          </a:xfrm>
          <a:prstGeom prst="rect">
            <a:avLst/>
          </a:prstGeom>
        </p:spPr>
        <p:txBody>
          <a:bodyPr lIns="91440" tIns="45720" rIns="91440" bIns="45720" anchor="t">
            <a:normAutofit fontScale="92500" lnSpcReduction="20000"/>
          </a:bodyPr>
          <a:lstStyle/>
          <a:p>
            <a:pPr marL="0" indent="0" algn="ctr">
              <a:spcBef>
                <a:spcPts val="1400"/>
              </a:spcBef>
              <a:buNone/>
            </a:pPr>
            <a:r>
              <a:rPr lang="en-US" dirty="0">
                <a:solidFill>
                  <a:schemeClr val="accent3">
                    <a:lumMod val="25000"/>
                  </a:schemeClr>
                </a:solidFill>
              </a:rPr>
              <a:t>Example of CCAFS SLC-40 which has a 3/7 success rate (42.9%) </a:t>
            </a:r>
          </a:p>
          <a:p>
            <a:pPr marL="0" indent="0" algn="ctr">
              <a:spcBef>
                <a:spcPts val="1400"/>
              </a:spcBef>
              <a:buNone/>
            </a:pPr>
            <a:endParaRPr lang="en-US" dirty="0">
              <a:solidFill>
                <a:schemeClr val="accent3">
                  <a:lumMod val="25000"/>
                </a:schemeClr>
              </a:solidFill>
            </a:endParaRPr>
          </a:p>
          <a:p>
            <a:pPr marL="0" indent="0" algn="ctr">
              <a:spcBef>
                <a:spcPts val="1400"/>
              </a:spcBef>
              <a:buNone/>
            </a:pPr>
            <a:r>
              <a:rPr lang="en-US" dirty="0">
                <a:solidFill>
                  <a:schemeClr val="accent3">
                    <a:lumMod val="25000"/>
                  </a:schemeClr>
                </a:solidFill>
              </a:rPr>
              <a:t>Green markers for successful launches</a:t>
            </a:r>
          </a:p>
          <a:p>
            <a:pPr marL="0" indent="0" algn="ctr">
              <a:spcBef>
                <a:spcPts val="1400"/>
              </a:spcBef>
              <a:buNone/>
            </a:pPr>
            <a:r>
              <a:rPr lang="en-US" dirty="0">
                <a:solidFill>
                  <a:schemeClr val="accent3">
                    <a:lumMod val="25000"/>
                  </a:schemeClr>
                </a:solidFill>
              </a:rPr>
              <a:t>Red markers for unsuccessful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F97E1406-359E-7A57-A6BE-0F91B370197D}"/>
              </a:ext>
            </a:extLst>
          </p:cNvPr>
          <p:cNvPicPr>
            <a:picLocks noChangeAspect="1"/>
          </p:cNvPicPr>
          <p:nvPr/>
        </p:nvPicPr>
        <p:blipFill>
          <a:blip r:embed="rId3"/>
          <a:stretch>
            <a:fillRect/>
          </a:stretch>
        </p:blipFill>
        <p:spPr>
          <a:xfrm>
            <a:off x="734028" y="1784143"/>
            <a:ext cx="7472615" cy="399605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63701"/>
            <a:ext cx="5960989" cy="2366676"/>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CCAFS SLC-40</a:t>
            </a:r>
          </a:p>
          <a:p>
            <a:pPr>
              <a:lnSpc>
                <a:spcPct val="100000"/>
              </a:lnSpc>
              <a:spcBef>
                <a:spcPts val="1400"/>
              </a:spcBef>
            </a:pPr>
            <a:r>
              <a:rPr lang="en-US" sz="2200" dirty="0">
                <a:solidFill>
                  <a:schemeClr val="accent3">
                    <a:lumMod val="25000"/>
                  </a:schemeClr>
                </a:solidFill>
                <a:latin typeface="Abadi"/>
              </a:rPr>
              <a:t>City Distance 23.234752126023245</a:t>
            </a:r>
          </a:p>
          <a:p>
            <a:pPr>
              <a:lnSpc>
                <a:spcPct val="100000"/>
              </a:lnSpc>
              <a:spcBef>
                <a:spcPts val="1400"/>
              </a:spcBef>
            </a:pPr>
            <a:r>
              <a:rPr lang="en-US" sz="2200" dirty="0">
                <a:solidFill>
                  <a:schemeClr val="accent3">
                    <a:lumMod val="25000"/>
                  </a:schemeClr>
                </a:solidFill>
                <a:latin typeface="Abadi"/>
              </a:rPr>
              <a:t>Railway Distance 21.961465676043673</a:t>
            </a:r>
          </a:p>
          <a:p>
            <a:pPr>
              <a:lnSpc>
                <a:spcPct val="100000"/>
              </a:lnSpc>
              <a:spcBef>
                <a:spcPts val="1400"/>
              </a:spcBef>
            </a:pPr>
            <a:r>
              <a:rPr lang="en-US" sz="2200" dirty="0">
                <a:solidFill>
                  <a:schemeClr val="accent3">
                    <a:lumMod val="25000"/>
                  </a:schemeClr>
                </a:solidFill>
                <a:latin typeface="Abadi"/>
              </a:rPr>
              <a:t>Highway Distance 26.88038569681492</a:t>
            </a:r>
          </a:p>
          <a:p>
            <a:pPr>
              <a:lnSpc>
                <a:spcPct val="100000"/>
              </a:lnSpc>
              <a:spcBef>
                <a:spcPts val="1400"/>
              </a:spcBef>
            </a:pPr>
            <a:r>
              <a:rPr lang="en-US" sz="2200" dirty="0">
                <a:solidFill>
                  <a:schemeClr val="accent3">
                    <a:lumMod val="25000"/>
                  </a:schemeClr>
                </a:solidFill>
                <a:latin typeface="Abadi"/>
              </a:rPr>
              <a:t>Coastline Distance 0.8627671182499878</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6" name="Picture 5">
            <a:extLst>
              <a:ext uri="{FF2B5EF4-FFF2-40B4-BE49-F238E27FC236}">
                <a16:creationId xmlns:a16="http://schemas.microsoft.com/office/drawing/2014/main" id="{71E9E4F4-E7FF-96B3-C575-3A79A4B6A8AA}"/>
              </a:ext>
            </a:extLst>
          </p:cNvPr>
          <p:cNvPicPr>
            <a:picLocks noChangeAspect="1"/>
          </p:cNvPicPr>
          <p:nvPr/>
        </p:nvPicPr>
        <p:blipFill>
          <a:blip r:embed="rId3"/>
          <a:stretch>
            <a:fillRect/>
          </a:stretch>
        </p:blipFill>
        <p:spPr>
          <a:xfrm>
            <a:off x="5053314" y="4231195"/>
            <a:ext cx="5184172" cy="199519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01800"/>
            <a:ext cx="9772803" cy="411479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In this project, the goal is to predict if the Falcon 9 first stage will land successfully. The context revolves around predicting the success of Falcon 9 first stage landings, which is crucial in determining the cost of a launch. SpaceX, offering launches at a significantly lower cost compared to other providers, achieves these savings through the reuse of the first stage. Consequently, understanding the determinants of successful landings can be valuable for companies competing with SpaceX in bidding for rocket launches.</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Problems you want to find answers</a:t>
            </a:r>
          </a:p>
          <a:p>
            <a:pPr>
              <a:spcBef>
                <a:spcPts val="1400"/>
              </a:spcBef>
            </a:pPr>
            <a:r>
              <a:rPr lang="en-US" sz="1800" dirty="0">
                <a:solidFill>
                  <a:schemeClr val="accent3">
                    <a:lumMod val="25000"/>
                  </a:schemeClr>
                </a:solidFill>
                <a:latin typeface="Abadi" panose="020B0604020104020204" pitchFamily="34" charset="0"/>
              </a:rPr>
              <a:t>What factors influence the successful landing of a rocket?</a:t>
            </a:r>
          </a:p>
          <a:p>
            <a:pPr>
              <a:spcBef>
                <a:spcPts val="1400"/>
              </a:spcBef>
            </a:pPr>
            <a:r>
              <a:rPr lang="en-US" sz="1800" dirty="0">
                <a:solidFill>
                  <a:schemeClr val="accent3">
                    <a:lumMod val="25000"/>
                  </a:schemeClr>
                </a:solidFill>
                <a:latin typeface="Abadi" panose="020B0604020104020204" pitchFamily="34" charset="0"/>
              </a:rPr>
              <a:t>How do different relationships with specific rocket variables impact the success rate of a landing?</a:t>
            </a:r>
          </a:p>
          <a:p>
            <a:pPr>
              <a:spcBef>
                <a:spcPts val="1400"/>
              </a:spcBef>
            </a:pPr>
            <a:r>
              <a:rPr lang="en-US" sz="1800" dirty="0">
                <a:solidFill>
                  <a:schemeClr val="accent3">
                    <a:lumMod val="25000"/>
                  </a:schemeClr>
                </a:solidFill>
                <a:latin typeface="Abadi" panose="020B0604020104020204" pitchFamily="34" charset="0"/>
              </a:rPr>
              <a:t>What conditions must SpaceX fulfill to optimize rocket success rates?</a:t>
            </a:r>
          </a:p>
          <a:p>
            <a:pPr>
              <a:spcBef>
                <a:spcPts val="1400"/>
              </a:spcBef>
            </a:pPr>
            <a:r>
              <a:rPr lang="en-US" sz="1800" dirty="0">
                <a:solidFill>
                  <a:schemeClr val="accent3">
                    <a:lumMod val="25000"/>
                  </a:schemeClr>
                </a:solidFill>
                <a:latin typeface="Abadi" panose="020B0604020104020204" pitchFamily="34" charset="0"/>
              </a:rPr>
              <a:t>Can we develop a model capable of predicting landing success to accurately calculate launch costs?</a:t>
            </a:r>
          </a:p>
          <a:p>
            <a:pPr>
              <a:spcBef>
                <a:spcPts val="1400"/>
              </a:spcBef>
            </a:pPr>
            <a:r>
              <a:rPr lang="en-US" sz="1800" dirty="0">
                <a:solidFill>
                  <a:schemeClr val="accent3">
                    <a:lumMod val="25000"/>
                  </a:schemeClr>
                </a:solidFill>
                <a:latin typeface="Abadi" panose="020B0604020104020204" pitchFamily="34" charset="0"/>
              </a:rPr>
              <a:t>Which launch site(s) offer the best performance in terms of successful landings?</a:t>
            </a:r>
          </a:p>
          <a:p>
            <a:pPr marL="0"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2506" y="4056819"/>
            <a:ext cx="4185894" cy="549050"/>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1600" dirty="0"/>
              <a:t>KSC LC-39A is the most successful launch site (41.2%) with the highest success rate score.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65F308D1-5A23-360F-D5A2-70513160D7FE}"/>
              </a:ext>
            </a:extLst>
          </p:cNvPr>
          <p:cNvPicPr>
            <a:picLocks noChangeAspect="1"/>
          </p:cNvPicPr>
          <p:nvPr/>
        </p:nvPicPr>
        <p:blipFill>
          <a:blip r:embed="rId3"/>
          <a:stretch>
            <a:fillRect/>
          </a:stretch>
        </p:blipFill>
        <p:spPr>
          <a:xfrm>
            <a:off x="770011" y="1423088"/>
            <a:ext cx="7215466" cy="2298342"/>
          </a:xfrm>
          <a:prstGeom prst="rect">
            <a:avLst/>
          </a:prstGeom>
        </p:spPr>
      </p:pic>
      <p:pic>
        <p:nvPicPr>
          <p:cNvPr id="7" name="Picture 6">
            <a:extLst>
              <a:ext uri="{FF2B5EF4-FFF2-40B4-BE49-F238E27FC236}">
                <a16:creationId xmlns:a16="http://schemas.microsoft.com/office/drawing/2014/main" id="{A04EBF09-D3FB-31D3-2493-669D0C63C273}"/>
              </a:ext>
            </a:extLst>
          </p:cNvPr>
          <p:cNvPicPr>
            <a:picLocks noChangeAspect="1"/>
          </p:cNvPicPr>
          <p:nvPr/>
        </p:nvPicPr>
        <p:blipFill>
          <a:blip r:embed="rId4"/>
          <a:stretch>
            <a:fillRect/>
          </a:stretch>
        </p:blipFill>
        <p:spPr>
          <a:xfrm>
            <a:off x="5356496" y="4070103"/>
            <a:ext cx="5535415" cy="16067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274931"/>
            <a:ext cx="10391172" cy="763341"/>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Payloads between 2,000 kg and 5,000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B2C671B6-3F33-5AC0-DC6F-95A8F8CAACC2}"/>
              </a:ext>
            </a:extLst>
          </p:cNvPr>
          <p:cNvPicPr>
            <a:picLocks noChangeAspect="1"/>
          </p:cNvPicPr>
          <p:nvPr/>
        </p:nvPicPr>
        <p:blipFill>
          <a:blip r:embed="rId3"/>
          <a:stretch>
            <a:fillRect/>
          </a:stretch>
        </p:blipFill>
        <p:spPr>
          <a:xfrm>
            <a:off x="947780" y="1583068"/>
            <a:ext cx="10168643" cy="32026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5282" y="5576768"/>
            <a:ext cx="9301090" cy="61548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accuracy is extremely close, this is likely due to the small dataset.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FBA88B9-64F3-D216-0BC7-648CDF54F9DC}"/>
              </a:ext>
            </a:extLst>
          </p:cNvPr>
          <p:cNvPicPr>
            <a:picLocks noChangeAspect="1"/>
          </p:cNvPicPr>
          <p:nvPr/>
        </p:nvPicPr>
        <p:blipFill>
          <a:blip r:embed="rId3"/>
          <a:stretch>
            <a:fillRect/>
          </a:stretch>
        </p:blipFill>
        <p:spPr>
          <a:xfrm>
            <a:off x="6027811" y="1386583"/>
            <a:ext cx="4258269" cy="1352739"/>
          </a:xfrm>
          <a:prstGeom prst="rect">
            <a:avLst/>
          </a:prstGeom>
        </p:spPr>
      </p:pic>
      <p:pic>
        <p:nvPicPr>
          <p:cNvPr id="7" name="Picture 6">
            <a:extLst>
              <a:ext uri="{FF2B5EF4-FFF2-40B4-BE49-F238E27FC236}">
                <a16:creationId xmlns:a16="http://schemas.microsoft.com/office/drawing/2014/main" id="{3F15589D-31CC-7704-9F13-5261AAA2AEF7}"/>
              </a:ext>
            </a:extLst>
          </p:cNvPr>
          <p:cNvPicPr>
            <a:picLocks noChangeAspect="1"/>
          </p:cNvPicPr>
          <p:nvPr/>
        </p:nvPicPr>
        <p:blipFill>
          <a:blip r:embed="rId4"/>
          <a:stretch>
            <a:fillRect/>
          </a:stretch>
        </p:blipFill>
        <p:spPr>
          <a:xfrm>
            <a:off x="895491" y="1422400"/>
            <a:ext cx="5121515" cy="2324100"/>
          </a:xfrm>
          <a:prstGeom prst="rect">
            <a:avLst/>
          </a:prstGeom>
        </p:spPr>
      </p:pic>
      <p:pic>
        <p:nvPicPr>
          <p:cNvPr id="10" name="Picture 9">
            <a:extLst>
              <a:ext uri="{FF2B5EF4-FFF2-40B4-BE49-F238E27FC236}">
                <a16:creationId xmlns:a16="http://schemas.microsoft.com/office/drawing/2014/main" id="{35BC2ABB-D7D0-D840-A59E-A247C899426D}"/>
              </a:ext>
            </a:extLst>
          </p:cNvPr>
          <p:cNvPicPr>
            <a:picLocks noChangeAspect="1"/>
          </p:cNvPicPr>
          <p:nvPr/>
        </p:nvPicPr>
        <p:blipFill>
          <a:blip r:embed="rId4"/>
          <a:stretch>
            <a:fillRect/>
          </a:stretch>
        </p:blipFill>
        <p:spPr>
          <a:xfrm>
            <a:off x="6844056" y="3204597"/>
            <a:ext cx="4809353" cy="2182443"/>
          </a:xfrm>
          <a:prstGeom prst="rect">
            <a:avLst/>
          </a:prstGeom>
        </p:spPr>
      </p:pic>
      <p:pic>
        <p:nvPicPr>
          <p:cNvPr id="12" name="Picture 11">
            <a:extLst>
              <a:ext uri="{FF2B5EF4-FFF2-40B4-BE49-F238E27FC236}">
                <a16:creationId xmlns:a16="http://schemas.microsoft.com/office/drawing/2014/main" id="{D523C28E-B213-208F-138F-A3014ABB5618}"/>
              </a:ext>
            </a:extLst>
          </p:cNvPr>
          <p:cNvPicPr>
            <a:picLocks noChangeAspect="1"/>
          </p:cNvPicPr>
          <p:nvPr/>
        </p:nvPicPr>
        <p:blipFill>
          <a:blip r:embed="rId5"/>
          <a:stretch>
            <a:fillRect/>
          </a:stretch>
        </p:blipFill>
        <p:spPr>
          <a:xfrm>
            <a:off x="1918944" y="3877607"/>
            <a:ext cx="4925112" cy="129558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69199" y="2559686"/>
            <a:ext cx="3390901" cy="1993900"/>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All the confusion matrices were identical</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There are 3 false positive, which is not a good news.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1A8A90-4226-AF01-ECA2-19E4BDF573C1}"/>
              </a:ext>
            </a:extLst>
          </p:cNvPr>
          <p:cNvPicPr>
            <a:picLocks noChangeAspect="1"/>
          </p:cNvPicPr>
          <p:nvPr/>
        </p:nvPicPr>
        <p:blipFill>
          <a:blip r:embed="rId3"/>
          <a:stretch>
            <a:fillRect/>
          </a:stretch>
        </p:blipFill>
        <p:spPr>
          <a:xfrm>
            <a:off x="1028285" y="1473520"/>
            <a:ext cx="5944430" cy="495369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57680"/>
            <a:ext cx="9986889" cy="4267892"/>
          </a:xfrm>
          <a:prstGeom prst="rect">
            <a:avLst/>
          </a:prstGeom>
        </p:spPr>
        <p:txBody>
          <a:bodyPr>
            <a:normAutofit/>
          </a:body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Model Performance: the models exhibited similar performance on the test set, with the decision tree model slightly outperforming the others. It can be employed to predict successful landings, ultimately contributing to increased profits.</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Key Findings:</a:t>
            </a:r>
          </a:p>
          <a:p>
            <a:pPr>
              <a:lnSpc>
                <a:spcPct val="100000"/>
              </a:lnSpc>
              <a:spcBef>
                <a:spcPts val="1400"/>
              </a:spcBef>
            </a:pPr>
            <a:r>
              <a:rPr lang="en-US" sz="1400" dirty="0">
                <a:solidFill>
                  <a:schemeClr val="accent3">
                    <a:lumMod val="25000"/>
                  </a:schemeClr>
                </a:solidFill>
                <a:latin typeface="Abadi" panose="020B0604020104020204" pitchFamily="34" charset="0"/>
              </a:rPr>
              <a:t>Equator Proximity: Most launch sites are strategically located near the equator, leveraging the rotational speed of the Earth to save on fuel and boosters.</a:t>
            </a:r>
          </a:p>
          <a:p>
            <a:pPr>
              <a:lnSpc>
                <a:spcPct val="100000"/>
              </a:lnSpc>
              <a:spcBef>
                <a:spcPts val="1400"/>
              </a:spcBef>
            </a:pPr>
            <a:r>
              <a:rPr lang="en-US" sz="1400" dirty="0">
                <a:solidFill>
                  <a:schemeClr val="accent3">
                    <a:lumMod val="25000"/>
                  </a:schemeClr>
                </a:solidFill>
                <a:latin typeface="Abadi" panose="020B0604020104020204" pitchFamily="34" charset="0"/>
              </a:rPr>
              <a:t>Coastal Proximity: All launch sites are situated in close proximity to coastlines.</a:t>
            </a:r>
          </a:p>
          <a:p>
            <a:pPr>
              <a:lnSpc>
                <a:spcPct val="100000"/>
              </a:lnSpc>
              <a:spcBef>
                <a:spcPts val="1400"/>
              </a:spcBef>
            </a:pPr>
            <a:r>
              <a:rPr lang="en-US" sz="1400" dirty="0">
                <a:solidFill>
                  <a:schemeClr val="accent3">
                    <a:lumMod val="25000"/>
                  </a:schemeClr>
                </a:solidFill>
                <a:latin typeface="Abadi" panose="020B0604020104020204" pitchFamily="34" charset="0"/>
              </a:rPr>
              <a:t>Launch Success: The overall launch success rate has shown a positive trend over time.</a:t>
            </a:r>
          </a:p>
          <a:p>
            <a:pPr>
              <a:lnSpc>
                <a:spcPct val="100000"/>
              </a:lnSpc>
              <a:spcBef>
                <a:spcPts val="1400"/>
              </a:spcBef>
            </a:pPr>
            <a:r>
              <a:rPr lang="en-US" sz="1400" dirty="0">
                <a:solidFill>
                  <a:schemeClr val="accent3">
                    <a:lumMod val="25000"/>
                  </a:schemeClr>
                </a:solidFill>
                <a:latin typeface="Abadi" panose="020B0604020104020204" pitchFamily="34" charset="0"/>
              </a:rPr>
              <a:t>KSC LC-39A: This launch site demonstrated the highest success rate among all sites, particularly for launches with payloads weighing less than 5,500 kg.</a:t>
            </a:r>
          </a:p>
          <a:p>
            <a:pPr>
              <a:lnSpc>
                <a:spcPct val="100000"/>
              </a:lnSpc>
              <a:spcBef>
                <a:spcPts val="1400"/>
              </a:spcBef>
            </a:pPr>
            <a:r>
              <a:rPr lang="en-US" sz="1400" dirty="0">
                <a:solidFill>
                  <a:schemeClr val="accent3">
                    <a:lumMod val="25000"/>
                  </a:schemeClr>
                </a:solidFill>
                <a:latin typeface="Abadi" panose="020B0604020104020204" pitchFamily="34" charset="0"/>
              </a:rPr>
              <a:t>Orbit Success: Orbits including ES-L1, GEO, HEO, and SSO achieved a 100% success rate.</a:t>
            </a:r>
          </a:p>
          <a:p>
            <a:pPr>
              <a:lnSpc>
                <a:spcPct val="100000"/>
              </a:lnSpc>
              <a:spcBef>
                <a:spcPts val="1400"/>
              </a:spcBef>
            </a:pPr>
            <a:r>
              <a:rPr lang="en-US" sz="1400" dirty="0">
                <a:solidFill>
                  <a:schemeClr val="accent3">
                    <a:lumMod val="25000"/>
                  </a:schemeClr>
                </a:solidFill>
                <a:latin typeface="Abadi" panose="020B0604020104020204" pitchFamily="34" charset="0"/>
              </a:rPr>
              <a:t>Payload Mass: Across all launch sites, there is a positive correlation between higher payload mass (kg) and higher success rates.</a:t>
            </a:r>
          </a:p>
          <a:p>
            <a:pPr marL="0" indent="0">
              <a:lnSpc>
                <a:spcPct val="100000"/>
              </a:lnSpc>
              <a:spcBef>
                <a:spcPts val="1400"/>
              </a:spcBef>
              <a:buNone/>
            </a:pPr>
            <a:endParaRPr lang="en-US" sz="10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918551"/>
            <a:ext cx="9986889" cy="3207487"/>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Additional Insights: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Lower weighted payloads tend to exhibit better success rates compared to heavier payloads.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success rates of SpaceX launches increase proportionally with the passage of time, indicating a progressive improvement in launch performance.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 Decision Tree Classifier can be employed to predict successful landings, ultimately contributing to increased profits.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A larger dataset will help build on the predictive analytics results to help understand if the findings can be generalizable to a larger data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and additional insights</a:t>
            </a:r>
            <a:endParaRPr lang="en-US" dirty="0">
              <a:solidFill>
                <a:srgbClr val="0B49CB"/>
              </a:solidFill>
            </a:endParaRPr>
          </a:p>
        </p:txBody>
      </p:sp>
    </p:spTree>
    <p:extLst>
      <p:ext uri="{BB962C8B-B14F-4D97-AF65-F5344CB8AC3E}">
        <p14:creationId xmlns:p14="http://schemas.microsoft.com/office/powerpoint/2010/main" val="50059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500" dirty="0">
                <a:solidFill>
                  <a:srgbClr val="0B49CB"/>
                </a:solidFill>
                <a:latin typeface="Abadi"/>
              </a:rPr>
              <a:t>Executive Summary</a:t>
            </a:r>
          </a:p>
          <a:p>
            <a:pPr>
              <a:lnSpc>
                <a:spcPct val="120000"/>
              </a:lnSpc>
              <a:spcBef>
                <a:spcPts val="1400"/>
              </a:spcBef>
            </a:pPr>
            <a:r>
              <a:rPr lang="en-US" sz="1500" dirty="0">
                <a:solidFill>
                  <a:schemeClr val="accent3">
                    <a:lumMod val="25000"/>
                  </a:schemeClr>
                </a:solidFill>
                <a:latin typeface="Abadi"/>
              </a:rPr>
              <a:t>Data collection methodology:</a:t>
            </a:r>
          </a:p>
          <a:p>
            <a:pPr lvl="1">
              <a:lnSpc>
                <a:spcPct val="120000"/>
              </a:lnSpc>
              <a:spcBef>
                <a:spcPts val="1400"/>
              </a:spcBef>
            </a:pPr>
            <a:r>
              <a:rPr lang="en-US" sz="1500" dirty="0">
                <a:solidFill>
                  <a:schemeClr val="bg2">
                    <a:lumMod val="50000"/>
                  </a:schemeClr>
                </a:solidFill>
                <a:latin typeface="Abadi"/>
              </a:rPr>
              <a:t>SpaceX Rest API</a:t>
            </a:r>
          </a:p>
          <a:p>
            <a:pPr lvl="1">
              <a:lnSpc>
                <a:spcPct val="120000"/>
              </a:lnSpc>
              <a:spcBef>
                <a:spcPts val="1400"/>
              </a:spcBef>
            </a:pPr>
            <a:r>
              <a:rPr lang="en-US" sz="1500" dirty="0">
                <a:solidFill>
                  <a:schemeClr val="bg2">
                    <a:lumMod val="50000"/>
                  </a:schemeClr>
                </a:solidFill>
                <a:latin typeface="Abadi"/>
              </a:rPr>
              <a:t>Web-scraping of Falcon 9 </a:t>
            </a:r>
            <a:r>
              <a:rPr lang="en-US" sz="1500" dirty="0">
                <a:solidFill>
                  <a:schemeClr val="bg2">
                    <a:lumMod val="50000"/>
                  </a:schemeClr>
                </a:solidFill>
                <a:latin typeface="Abadi"/>
                <a:hlinkClick r:id="rId4"/>
              </a:rPr>
              <a:t>Wikipedia</a:t>
            </a:r>
            <a:r>
              <a:rPr lang="en-US" sz="1500" dirty="0">
                <a:solidFill>
                  <a:schemeClr val="bg2">
                    <a:lumMod val="50000"/>
                  </a:schemeClr>
                </a:solidFill>
                <a:latin typeface="Abadi"/>
              </a:rPr>
              <a:t> page </a:t>
            </a:r>
          </a:p>
          <a:p>
            <a:pPr>
              <a:lnSpc>
                <a:spcPct val="120000"/>
              </a:lnSpc>
              <a:spcBef>
                <a:spcPts val="1400"/>
              </a:spcBef>
            </a:pPr>
            <a:r>
              <a:rPr lang="en-US" sz="1500" dirty="0">
                <a:solidFill>
                  <a:schemeClr val="accent3">
                    <a:lumMod val="25000"/>
                  </a:schemeClr>
                </a:solidFill>
                <a:latin typeface="Abadi"/>
              </a:rPr>
              <a:t>Perform data wrangling</a:t>
            </a:r>
          </a:p>
          <a:p>
            <a:pPr lvl="1">
              <a:lnSpc>
                <a:spcPct val="120000"/>
              </a:lnSpc>
              <a:spcBef>
                <a:spcPts val="1400"/>
              </a:spcBef>
            </a:pPr>
            <a:r>
              <a:rPr lang="en-US" sz="1500" dirty="0">
                <a:solidFill>
                  <a:schemeClr val="bg2">
                    <a:lumMod val="50000"/>
                  </a:schemeClr>
                </a:solidFill>
                <a:latin typeface="Abadi"/>
              </a:rPr>
              <a:t>incorporated a landing outcome label derived from outcome data, followed by the summarization and analysis of features</a:t>
            </a:r>
            <a:endParaRPr lang="en-US" sz="1500" dirty="0">
              <a:solidFill>
                <a:schemeClr val="accent3">
                  <a:lumMod val="25000"/>
                </a:schemeClr>
              </a:solidFill>
              <a:latin typeface="Abadi"/>
            </a:endParaRPr>
          </a:p>
          <a:p>
            <a:pPr>
              <a:lnSpc>
                <a:spcPct val="120000"/>
              </a:lnSpc>
              <a:spcBef>
                <a:spcPts val="1400"/>
              </a:spcBef>
            </a:pPr>
            <a:r>
              <a:rPr lang="en-US" sz="15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500" dirty="0">
                <a:solidFill>
                  <a:schemeClr val="accent3">
                    <a:lumMod val="25000"/>
                  </a:schemeClr>
                </a:solidFill>
                <a:latin typeface="Abadi"/>
              </a:rPr>
              <a:t>Perform interactive visual analytics using Folium and </a:t>
            </a:r>
            <a:r>
              <a:rPr lang="en-US" sz="1500" dirty="0" err="1">
                <a:solidFill>
                  <a:schemeClr val="accent3">
                    <a:lumMod val="25000"/>
                  </a:schemeClr>
                </a:solidFill>
                <a:latin typeface="Abadi"/>
              </a:rPr>
              <a:t>Plotly</a:t>
            </a:r>
            <a:r>
              <a:rPr lang="en-US" sz="1500" dirty="0">
                <a:solidFill>
                  <a:schemeClr val="accent3">
                    <a:lumMod val="25000"/>
                  </a:schemeClr>
                </a:solidFill>
                <a:latin typeface="Abadi"/>
              </a:rPr>
              <a:t> Dash</a:t>
            </a:r>
          </a:p>
          <a:p>
            <a:pPr>
              <a:lnSpc>
                <a:spcPct val="120000"/>
              </a:lnSpc>
              <a:spcBef>
                <a:spcPts val="1400"/>
              </a:spcBef>
            </a:pPr>
            <a:r>
              <a:rPr lang="en-US" sz="1500" dirty="0">
                <a:solidFill>
                  <a:schemeClr val="accent3">
                    <a:lumMod val="25000"/>
                  </a:schemeClr>
                </a:solidFill>
                <a:latin typeface="Abadi"/>
              </a:rPr>
              <a:t>Perform predictive analysis using classification models</a:t>
            </a:r>
          </a:p>
          <a:p>
            <a:pPr lvl="1">
              <a:lnSpc>
                <a:spcPct val="120000"/>
              </a:lnSpc>
              <a:spcBef>
                <a:spcPts val="1400"/>
              </a:spcBef>
            </a:pPr>
            <a:r>
              <a:rPr lang="en-US" sz="1500" dirty="0">
                <a:solidFill>
                  <a:schemeClr val="bg2">
                    <a:lumMod val="50000"/>
                  </a:schemeClr>
                </a:solidFill>
                <a:latin typeface="Abadi"/>
              </a:rPr>
              <a:t>Data were normalized, divided into training and test data sets, and evaluated by four different classification models, the accuracy of each model was assessed.</a:t>
            </a:r>
          </a:p>
          <a:p>
            <a:pPr>
              <a:lnSpc>
                <a:spcPct val="12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collected data sets from SpaceX API and, via web scraping techniques from the Falcon9 Wikipedia page.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To gather launch-related information, we utilized the API once again by querying the launch IDs. Specifically, we focused on extracting data from the following columns: rocket, payloads, launchpad, and cores.</a:t>
            </a:r>
          </a:p>
          <a:p>
            <a:pPr>
              <a:lnSpc>
                <a:spcPct val="100000"/>
              </a:lnSpc>
              <a:spcBef>
                <a:spcPts val="1400"/>
              </a:spcBef>
            </a:pPr>
            <a:r>
              <a:rPr lang="en-US" sz="1800" dirty="0">
                <a:solidFill>
                  <a:schemeClr val="accent3">
                    <a:lumMod val="25000"/>
                  </a:schemeClr>
                </a:solidFill>
                <a:latin typeface="Abadi" panose="020B0604020104020204" pitchFamily="34" charset="0"/>
              </a:rPr>
              <a:t>From the rocket data, we obtained details such as the name of the booster.</a:t>
            </a:r>
          </a:p>
          <a:p>
            <a:pPr>
              <a:lnSpc>
                <a:spcPct val="100000"/>
              </a:lnSpc>
              <a:spcBef>
                <a:spcPts val="1400"/>
              </a:spcBef>
            </a:pPr>
            <a:r>
              <a:rPr lang="en-US" sz="1800" dirty="0">
                <a:solidFill>
                  <a:schemeClr val="accent3">
                    <a:lumMod val="25000"/>
                  </a:schemeClr>
                </a:solidFill>
                <a:latin typeface="Abadi" panose="020B0604020104020204" pitchFamily="34" charset="0"/>
              </a:rPr>
              <a:t>By analyzing the payload data, we obtained insights into the payload's mass and the intended orbit.</a:t>
            </a:r>
          </a:p>
          <a:p>
            <a:pPr>
              <a:lnSpc>
                <a:spcPct val="100000"/>
              </a:lnSpc>
              <a:spcBef>
                <a:spcPts val="1400"/>
              </a:spcBef>
            </a:pPr>
            <a:r>
              <a:rPr lang="en-US" sz="1800" dirty="0">
                <a:solidFill>
                  <a:schemeClr val="accent3">
                    <a:lumMod val="25000"/>
                  </a:schemeClr>
                </a:solidFill>
                <a:latin typeface="Abadi" panose="020B0604020104020204" pitchFamily="34" charset="0"/>
              </a:rPr>
              <a:t>The launchpad data provided us with valuable information, including the name of the launch site, as well as its longitude and latitude coordinates.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Through examining the cores data, we gained knowledge about the landing outcome, the type of landing, the number of flights associated with a specific core, the usage of grid fins, reusability status of the core, and other relevant details.</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6F7EFCB1-4D4F-0463-BC04-15969415D423}"/>
              </a:ext>
            </a:extLst>
          </p:cNvPr>
          <p:cNvSpPr/>
          <p:nvPr/>
        </p:nvSpPr>
        <p:spPr>
          <a:xfrm>
            <a:off x="6094110" y="1663699"/>
            <a:ext cx="5363861" cy="5254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Request rocket launch data via SpaceX API</a:t>
            </a:r>
            <a:endParaRPr lang="it-IT" dirty="0">
              <a:solidFill>
                <a:schemeClr val="tx1"/>
              </a:solidFill>
            </a:endParaRPr>
          </a:p>
        </p:txBody>
      </p:sp>
      <p:sp>
        <p:nvSpPr>
          <p:cNvPr id="8" name="Rectangle 7">
            <a:extLst>
              <a:ext uri="{FF2B5EF4-FFF2-40B4-BE49-F238E27FC236}">
                <a16:creationId xmlns:a16="http://schemas.microsoft.com/office/drawing/2014/main" id="{7C308877-B962-40AE-5AD2-7BA64227D832}"/>
              </a:ext>
            </a:extLst>
          </p:cNvPr>
          <p:cNvSpPr/>
          <p:nvPr/>
        </p:nvSpPr>
        <p:spPr>
          <a:xfrm>
            <a:off x="6094110" y="2189127"/>
            <a:ext cx="3314698" cy="6858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600" dirty="0">
                <a:solidFill>
                  <a:schemeClr val="accent3">
                    <a:lumMod val="25000"/>
                  </a:schemeClr>
                </a:solidFill>
                <a:latin typeface="Abadi" panose="020B0604020104020204" pitchFamily="34" charset="0"/>
              </a:rPr>
              <a:t>Decode response and convert to a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a:t>
            </a:r>
          </a:p>
        </p:txBody>
      </p:sp>
      <p:sp>
        <p:nvSpPr>
          <p:cNvPr id="9" name="Rectangle 8">
            <a:extLst>
              <a:ext uri="{FF2B5EF4-FFF2-40B4-BE49-F238E27FC236}">
                <a16:creationId xmlns:a16="http://schemas.microsoft.com/office/drawing/2014/main" id="{8BA6AB49-1A55-5FDC-A224-C44707E356C4}"/>
              </a:ext>
            </a:extLst>
          </p:cNvPr>
          <p:cNvSpPr/>
          <p:nvPr/>
        </p:nvSpPr>
        <p:spPr>
          <a:xfrm>
            <a:off x="8163594" y="2874927"/>
            <a:ext cx="2986990" cy="6858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Get launches from SpaceX API using custom functions</a:t>
            </a:r>
          </a:p>
        </p:txBody>
      </p:sp>
      <p:sp>
        <p:nvSpPr>
          <p:cNvPr id="12" name="Rectangle 11">
            <a:extLst>
              <a:ext uri="{FF2B5EF4-FFF2-40B4-BE49-F238E27FC236}">
                <a16:creationId xmlns:a16="http://schemas.microsoft.com/office/drawing/2014/main" id="{BA26D5E9-18BF-D41C-72CD-A93FB7FB9EC8}"/>
              </a:ext>
            </a:extLst>
          </p:cNvPr>
          <p:cNvSpPr/>
          <p:nvPr/>
        </p:nvSpPr>
        <p:spPr>
          <a:xfrm>
            <a:off x="6083594" y="3574880"/>
            <a:ext cx="2792405" cy="558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Create dictionary from the data</a:t>
            </a:r>
          </a:p>
        </p:txBody>
      </p:sp>
      <p:sp>
        <p:nvSpPr>
          <p:cNvPr id="13" name="Rectangle 12">
            <a:extLst>
              <a:ext uri="{FF2B5EF4-FFF2-40B4-BE49-F238E27FC236}">
                <a16:creationId xmlns:a16="http://schemas.microsoft.com/office/drawing/2014/main" id="{4D101EC5-969C-3806-7BC6-67CF520C5BF6}"/>
              </a:ext>
            </a:extLst>
          </p:cNvPr>
          <p:cNvSpPr/>
          <p:nvPr/>
        </p:nvSpPr>
        <p:spPr>
          <a:xfrm>
            <a:off x="8163594" y="4147644"/>
            <a:ext cx="2986989" cy="558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200" dirty="0">
                <a:solidFill>
                  <a:schemeClr val="accent3">
                    <a:lumMod val="25000"/>
                  </a:schemeClr>
                </a:solidFill>
                <a:latin typeface="Abadi" panose="020B0604020104020204" pitchFamily="34" charset="0"/>
              </a:rPr>
              <a:t>Create and filter </a:t>
            </a:r>
            <a:r>
              <a:rPr lang="en-US" sz="1200" dirty="0" err="1">
                <a:solidFill>
                  <a:schemeClr val="accent3">
                    <a:lumMod val="25000"/>
                  </a:schemeClr>
                </a:solidFill>
                <a:latin typeface="Abadi" panose="020B0604020104020204" pitchFamily="34" charset="0"/>
              </a:rPr>
              <a:t>dataframe</a:t>
            </a:r>
            <a:r>
              <a:rPr lang="en-US" sz="1200" dirty="0">
                <a:solidFill>
                  <a:schemeClr val="accent3">
                    <a:lumMod val="25000"/>
                  </a:schemeClr>
                </a:solidFill>
                <a:latin typeface="Abadi" panose="020B0604020104020204" pitchFamily="34" charset="0"/>
              </a:rPr>
              <a:t> from the dictionary</a:t>
            </a:r>
          </a:p>
        </p:txBody>
      </p:sp>
      <p:sp>
        <p:nvSpPr>
          <p:cNvPr id="14" name="Rectangle 13">
            <a:extLst>
              <a:ext uri="{FF2B5EF4-FFF2-40B4-BE49-F238E27FC236}">
                <a16:creationId xmlns:a16="http://schemas.microsoft.com/office/drawing/2014/main" id="{79FCA7B7-0F55-7619-C3D3-3969F7241A0C}"/>
              </a:ext>
            </a:extLst>
          </p:cNvPr>
          <p:cNvSpPr/>
          <p:nvPr/>
        </p:nvSpPr>
        <p:spPr>
          <a:xfrm>
            <a:off x="6083594" y="4720408"/>
            <a:ext cx="2829902" cy="7432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Replace missing values of Payload Mass with calculated .mean()</a:t>
            </a:r>
          </a:p>
        </p:txBody>
      </p:sp>
      <p:sp>
        <p:nvSpPr>
          <p:cNvPr id="15" name="Rectangle 14">
            <a:extLst>
              <a:ext uri="{FF2B5EF4-FFF2-40B4-BE49-F238E27FC236}">
                <a16:creationId xmlns:a16="http://schemas.microsoft.com/office/drawing/2014/main" id="{1ED8476C-41E2-B372-AF3D-EB4F20CE98F1}"/>
              </a:ext>
            </a:extLst>
          </p:cNvPr>
          <p:cNvSpPr/>
          <p:nvPr/>
        </p:nvSpPr>
        <p:spPr>
          <a:xfrm>
            <a:off x="8163594" y="5457832"/>
            <a:ext cx="2986990" cy="4016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Export data to csv file</a:t>
            </a:r>
          </a:p>
        </p:txBody>
      </p:sp>
      <p:sp>
        <p:nvSpPr>
          <p:cNvPr id="16" name="Text Placeholder 2">
            <a:extLst>
              <a:ext uri="{FF2B5EF4-FFF2-40B4-BE49-F238E27FC236}">
                <a16:creationId xmlns:a16="http://schemas.microsoft.com/office/drawing/2014/main" id="{C52C2CAB-B931-D516-474C-436882068B95}"/>
              </a:ext>
            </a:extLst>
          </p:cNvPr>
          <p:cNvSpPr txBox="1">
            <a:spLocks/>
          </p:cNvSpPr>
          <p:nvPr/>
        </p:nvSpPr>
        <p:spPr>
          <a:xfrm>
            <a:off x="820738" y="1698624"/>
            <a:ext cx="4640263" cy="422592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is collected from SpaceX REST API which are about launch and landing specifications, rocket usage.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further enriched via SpaceX API calls with additional API data</a:t>
            </a:r>
          </a:p>
          <a:p>
            <a:pPr>
              <a:lnSpc>
                <a:spcPct val="100000"/>
              </a:lnSpc>
              <a:spcBef>
                <a:spcPts val="1400"/>
              </a:spcBef>
            </a:pPr>
            <a:r>
              <a:rPr lang="en-US" sz="2200" dirty="0">
                <a:solidFill>
                  <a:schemeClr val="accent3">
                    <a:lumMod val="25000"/>
                  </a:schemeClr>
                </a:solidFill>
                <a:latin typeface="Abadi" panose="020B0604020104020204" pitchFamily="34" charset="0"/>
              </a:rPr>
              <a:t>Rocket</a:t>
            </a:r>
          </a:p>
          <a:p>
            <a:pPr>
              <a:lnSpc>
                <a:spcPct val="100000"/>
              </a:lnSpc>
              <a:spcBef>
                <a:spcPts val="1400"/>
              </a:spcBef>
            </a:pPr>
            <a:r>
              <a:rPr lang="en-US" sz="2200" dirty="0">
                <a:solidFill>
                  <a:schemeClr val="accent3">
                    <a:lumMod val="25000"/>
                  </a:schemeClr>
                </a:solidFill>
                <a:latin typeface="Abadi" panose="020B0604020104020204" pitchFamily="34" charset="0"/>
              </a:rPr>
              <a:t>Launchpad</a:t>
            </a:r>
          </a:p>
          <a:p>
            <a:pPr>
              <a:lnSpc>
                <a:spcPct val="100000"/>
              </a:lnSpc>
              <a:spcBef>
                <a:spcPts val="1400"/>
              </a:spcBef>
            </a:pPr>
            <a:r>
              <a:rPr lang="en-US" sz="2200" dirty="0">
                <a:solidFill>
                  <a:schemeClr val="accent3">
                    <a:lumMod val="25000"/>
                  </a:schemeClr>
                </a:solidFill>
                <a:latin typeface="Abadi" panose="020B0604020104020204" pitchFamily="34" charset="0"/>
              </a:rPr>
              <a:t>Payload Mass</a:t>
            </a:r>
          </a:p>
          <a:p>
            <a:pPr>
              <a:lnSpc>
                <a:spcPct val="100000"/>
              </a:lnSpc>
              <a:spcBef>
                <a:spcPts val="1400"/>
              </a:spcBef>
            </a:pPr>
            <a:r>
              <a:rPr lang="en-US" sz="2200" dirty="0">
                <a:solidFill>
                  <a:schemeClr val="accent3">
                    <a:lumMod val="25000"/>
                  </a:schemeClr>
                </a:solidFill>
                <a:latin typeface="Abadi" panose="020B0604020104020204" pitchFamily="34" charset="0"/>
              </a:rPr>
              <a:t>Orbit</a:t>
            </a: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Collecting the data </a:t>
            </a: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51287E16-3AA0-C69E-16E8-BBE10DCA0884}"/>
              </a:ext>
            </a:extLst>
          </p:cNvPr>
          <p:cNvSpPr/>
          <p:nvPr/>
        </p:nvSpPr>
        <p:spPr>
          <a:xfrm>
            <a:off x="6094110" y="1663699"/>
            <a:ext cx="5363861" cy="52542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Request data (Falcon 9 launch data) from Wikipedia</a:t>
            </a:r>
            <a:endParaRPr lang="it-IT" dirty="0">
              <a:solidFill>
                <a:schemeClr val="tx1"/>
              </a:solidFill>
            </a:endParaRPr>
          </a:p>
        </p:txBody>
      </p:sp>
      <p:sp>
        <p:nvSpPr>
          <p:cNvPr id="7" name="Rectangle 6">
            <a:extLst>
              <a:ext uri="{FF2B5EF4-FFF2-40B4-BE49-F238E27FC236}">
                <a16:creationId xmlns:a16="http://schemas.microsoft.com/office/drawing/2014/main" id="{2278E682-FC04-AF9E-7F56-82F5674EFDDE}"/>
              </a:ext>
            </a:extLst>
          </p:cNvPr>
          <p:cNvSpPr/>
          <p:nvPr/>
        </p:nvSpPr>
        <p:spPr>
          <a:xfrm>
            <a:off x="6094110" y="2189127"/>
            <a:ext cx="3314698" cy="6858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600" dirty="0">
                <a:solidFill>
                  <a:schemeClr val="accent3">
                    <a:lumMod val="25000"/>
                  </a:schemeClr>
                </a:solidFill>
                <a:latin typeface="Abadi" panose="020B0604020104020204" pitchFamily="34" charset="0"/>
              </a:rPr>
              <a:t>Create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object from HTML response</a:t>
            </a:r>
          </a:p>
        </p:txBody>
      </p:sp>
      <p:sp>
        <p:nvSpPr>
          <p:cNvPr id="8" name="Rectangle 7">
            <a:extLst>
              <a:ext uri="{FF2B5EF4-FFF2-40B4-BE49-F238E27FC236}">
                <a16:creationId xmlns:a16="http://schemas.microsoft.com/office/drawing/2014/main" id="{15AC5100-99CC-C560-7C5F-E7E6068EEF03}"/>
              </a:ext>
            </a:extLst>
          </p:cNvPr>
          <p:cNvSpPr/>
          <p:nvPr/>
        </p:nvSpPr>
        <p:spPr>
          <a:xfrm>
            <a:off x="8163594" y="2874927"/>
            <a:ext cx="2986990" cy="68580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Extract column names from HTML</a:t>
            </a:r>
          </a:p>
        </p:txBody>
      </p:sp>
      <p:sp>
        <p:nvSpPr>
          <p:cNvPr id="9" name="Rectangle 8">
            <a:extLst>
              <a:ext uri="{FF2B5EF4-FFF2-40B4-BE49-F238E27FC236}">
                <a16:creationId xmlns:a16="http://schemas.microsoft.com/office/drawing/2014/main" id="{DB239631-77D8-CE05-B589-700491008E08}"/>
              </a:ext>
            </a:extLst>
          </p:cNvPr>
          <p:cNvSpPr/>
          <p:nvPr/>
        </p:nvSpPr>
        <p:spPr>
          <a:xfrm>
            <a:off x="6083594" y="3574880"/>
            <a:ext cx="2792405" cy="558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Parsing HTML tables</a:t>
            </a:r>
          </a:p>
        </p:txBody>
      </p:sp>
      <p:sp>
        <p:nvSpPr>
          <p:cNvPr id="10" name="Rectangle 9">
            <a:extLst>
              <a:ext uri="{FF2B5EF4-FFF2-40B4-BE49-F238E27FC236}">
                <a16:creationId xmlns:a16="http://schemas.microsoft.com/office/drawing/2014/main" id="{76E4559D-1761-8BDB-8CC2-EFB2ED935204}"/>
              </a:ext>
            </a:extLst>
          </p:cNvPr>
          <p:cNvSpPr/>
          <p:nvPr/>
        </p:nvSpPr>
        <p:spPr>
          <a:xfrm>
            <a:off x="8163594" y="4147644"/>
            <a:ext cx="2986989" cy="5586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200" dirty="0">
                <a:solidFill>
                  <a:schemeClr val="accent3">
                    <a:lumMod val="25000"/>
                  </a:schemeClr>
                </a:solidFill>
                <a:latin typeface="Abadi" panose="020B0604020104020204" pitchFamily="34" charset="0"/>
              </a:rPr>
              <a:t>Create dictionary from the data</a:t>
            </a:r>
          </a:p>
        </p:txBody>
      </p:sp>
      <p:sp>
        <p:nvSpPr>
          <p:cNvPr id="12" name="Rectangle 11">
            <a:extLst>
              <a:ext uri="{FF2B5EF4-FFF2-40B4-BE49-F238E27FC236}">
                <a16:creationId xmlns:a16="http://schemas.microsoft.com/office/drawing/2014/main" id="{55AE7C02-9276-E496-868D-245873272CB0}"/>
              </a:ext>
            </a:extLst>
          </p:cNvPr>
          <p:cNvSpPr/>
          <p:nvPr/>
        </p:nvSpPr>
        <p:spPr>
          <a:xfrm>
            <a:off x="6083594" y="4720408"/>
            <a:ext cx="2829902" cy="74322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Create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from the dictionary</a:t>
            </a:r>
          </a:p>
        </p:txBody>
      </p:sp>
      <p:sp>
        <p:nvSpPr>
          <p:cNvPr id="13" name="Rectangle 12">
            <a:extLst>
              <a:ext uri="{FF2B5EF4-FFF2-40B4-BE49-F238E27FC236}">
                <a16:creationId xmlns:a16="http://schemas.microsoft.com/office/drawing/2014/main" id="{EF3FF56E-88FC-4E88-27D4-A52A27A389F6}"/>
              </a:ext>
            </a:extLst>
          </p:cNvPr>
          <p:cNvSpPr/>
          <p:nvPr/>
        </p:nvSpPr>
        <p:spPr>
          <a:xfrm>
            <a:off x="8163594" y="5457832"/>
            <a:ext cx="2986990" cy="40163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1400"/>
              </a:spcBef>
            </a:pPr>
            <a:r>
              <a:rPr lang="en-US" sz="1400" dirty="0">
                <a:solidFill>
                  <a:schemeClr val="accent3">
                    <a:lumMod val="25000"/>
                  </a:schemeClr>
                </a:solidFill>
                <a:latin typeface="Abadi" panose="020B0604020104020204" pitchFamily="34" charset="0"/>
              </a:rPr>
              <a:t>Export data to csv file</a:t>
            </a:r>
          </a:p>
        </p:txBody>
      </p:sp>
      <p:sp>
        <p:nvSpPr>
          <p:cNvPr id="14" name="Text Placeholder 2">
            <a:extLst>
              <a:ext uri="{FF2B5EF4-FFF2-40B4-BE49-F238E27FC236}">
                <a16:creationId xmlns:a16="http://schemas.microsoft.com/office/drawing/2014/main" id="{38A59DAF-6849-0C14-381F-E627A908427B}"/>
              </a:ext>
            </a:extLst>
          </p:cNvPr>
          <p:cNvSpPr txBox="1">
            <a:spLocks/>
          </p:cNvSpPr>
          <p:nvPr/>
        </p:nvSpPr>
        <p:spPr>
          <a:xfrm>
            <a:off x="922411" y="163354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performed from the </a:t>
            </a:r>
            <a:r>
              <a:rPr lang="en-US" sz="2200" dirty="0">
                <a:solidFill>
                  <a:schemeClr val="accent3">
                    <a:lumMod val="25000"/>
                  </a:schemeClr>
                </a:solidFill>
                <a:latin typeface="Abadi" panose="020B0604020104020204" pitchFamily="34" charset="0"/>
                <a:hlinkClick r:id="rId3"/>
              </a:rPr>
              <a:t>Wikipedia page</a:t>
            </a:r>
            <a:r>
              <a:rPr lang="en-US" sz="2200" dirty="0">
                <a:solidFill>
                  <a:schemeClr val="accent3">
                    <a:lumMod val="25000"/>
                  </a:schemeClr>
                </a:solidFill>
                <a:latin typeface="Abadi" panose="020B0604020104020204" pitchFamily="34" charset="0"/>
              </a:rPr>
              <a:t> to collect Falcon 9 historical launch records.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hlinkClick r:id="rId4"/>
              </a:rPr>
              <a:t>Web Scraping [GitHub</a:t>
            </a:r>
            <a:r>
              <a:rPr lang="en-US" sz="2000" dirty="0">
                <a:solidFill>
                  <a:schemeClr val="accent3">
                    <a:lumMod val="25000"/>
                  </a:schemeClr>
                </a:solidFill>
                <a:latin typeface="Abadi" panose="020B0604020104020204" pitchFamily="34" charset="0"/>
              </a:rPr>
              <a:t>]</a:t>
            </a:r>
          </a:p>
          <a:p>
            <a:pPr marL="0" indent="0">
              <a:lnSpc>
                <a:spcPct val="100000"/>
              </a:lnSpc>
              <a:spcBef>
                <a:spcPts val="1400"/>
              </a:spcBef>
              <a:buFont typeface="Arial" panose="020B0604020202020204" pitchFamily="34" charset="0"/>
              <a:buNone/>
            </a:pPr>
            <a:endParaRPr lang="en-US" sz="2000"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1435</TotalTime>
  <Words>2597</Words>
  <Application>Microsoft Office PowerPoint</Application>
  <PresentationFormat>Widescreen</PresentationFormat>
  <Paragraphs>336</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Davide De Carlo</cp:lastModifiedBy>
  <cp:revision>247</cp:revision>
  <dcterms:created xsi:type="dcterms:W3CDTF">2021-04-29T18:58:34Z</dcterms:created>
  <dcterms:modified xsi:type="dcterms:W3CDTF">2023-06-08T08:49:18Z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